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8"/>
  </p:notesMasterIdLst>
  <p:sldIdLst>
    <p:sldId id="256" r:id="rId2"/>
    <p:sldId id="257" r:id="rId3"/>
    <p:sldId id="269" r:id="rId4"/>
    <p:sldId id="258" r:id="rId5"/>
    <p:sldId id="260" r:id="rId6"/>
    <p:sldId id="261" r:id="rId7"/>
    <p:sldId id="262" r:id="rId8"/>
    <p:sldId id="263" r:id="rId9"/>
    <p:sldId id="264" r:id="rId10"/>
    <p:sldId id="265" r:id="rId11"/>
    <p:sldId id="266" r:id="rId12"/>
    <p:sldId id="270" r:id="rId13"/>
    <p:sldId id="271" r:id="rId14"/>
    <p:sldId id="272" r:id="rId15"/>
    <p:sldId id="267" r:id="rId16"/>
    <p:sldId id="268"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82" d="100"/>
          <a:sy n="82" d="100"/>
        </p:scale>
        <p:origin x="1474" y="62"/>
      </p:cViewPr>
      <p:guideLst>
        <p:guide orient="horz" pos="2160"/>
        <p:guide pos="2880"/>
      </p:guideLst>
    </p:cSldViewPr>
  </p:slideViewPr>
  <p:outlineViewPr>
    <p:cViewPr>
      <p:scale>
        <a:sx n="33" d="100"/>
        <a:sy n="33" d="100"/>
      </p:scale>
      <p:origin x="6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774B9D-0091-42DA-ADF0-421C7F799944}" type="doc">
      <dgm:prSet loTypeId="urn:microsoft.com/office/officeart/2005/8/layout/radial1" loCatId="relationship" qsTypeId="urn:microsoft.com/office/officeart/2005/8/quickstyle/simple1" qsCatId="simple" csTypeId="urn:microsoft.com/office/officeart/2005/8/colors/accent1_2" csCatId="accent1" phldr="1"/>
      <dgm:spPr>
        <a:scene3d>
          <a:camera prst="orthographicFront">
            <a:rot lat="0" lon="0" rev="0"/>
          </a:camera>
          <a:lightRig rig="threePt" dir="t"/>
        </a:scene3d>
      </dgm:spPr>
      <dgm:t>
        <a:bodyPr/>
        <a:lstStyle/>
        <a:p>
          <a:endParaRPr lang="en-US"/>
        </a:p>
      </dgm:t>
    </dgm:pt>
    <dgm:pt modelId="{EBA053C3-4B1C-4FF8-B4AF-A3B187090153}">
      <dgm:prSet phldrT="[Text]" custT="1"/>
      <dgm:spPr>
        <a:solidFill>
          <a:schemeClr val="bg2">
            <a:alpha val="50000"/>
          </a:schemeClr>
        </a:solidFill>
      </dgm:spPr>
      <dgm:t>
        <a:bodyPr/>
        <a:lstStyle/>
        <a:p>
          <a:r>
            <a:rPr lang="en-US" sz="2000" dirty="0">
              <a:latin typeface="Segoe UI" panose="020B0502040204020203" pitchFamily="34" charset="0"/>
              <a:ea typeface="Segoe UI" panose="020B0502040204020203" pitchFamily="34" charset="0"/>
              <a:cs typeface="Segoe UI" panose="020B0502040204020203" pitchFamily="34" charset="0"/>
            </a:rPr>
            <a:t>More APs</a:t>
          </a:r>
        </a:p>
      </dgm:t>
    </dgm:pt>
    <dgm:pt modelId="{E4561E6A-D767-42B2-B6FC-304032F0ADCB}" type="parTrans" cxnId="{2BDD1CAA-A27B-4822-8288-552FCC2013CD}">
      <dgm:prSet/>
      <dgm:spPr/>
      <dgm:t>
        <a:bodyPr/>
        <a:lstStyle/>
        <a:p>
          <a:endParaRPr lang="en-US"/>
        </a:p>
      </dgm:t>
    </dgm:pt>
    <dgm:pt modelId="{5997AFB1-48D4-478F-B484-ED1A4FEFD621}" type="sibTrans" cxnId="{2BDD1CAA-A27B-4822-8288-552FCC2013CD}">
      <dgm:prSet/>
      <dgm:spPr/>
      <dgm:t>
        <a:bodyPr/>
        <a:lstStyle/>
        <a:p>
          <a:endParaRPr lang="en-US"/>
        </a:p>
      </dgm:t>
    </dgm:pt>
    <dgm:pt modelId="{AC20128F-E255-4CC2-AFE6-B95C44E12F4F}">
      <dgm:prSet phldrT="[Text]" custT="1"/>
      <dgm:spPr>
        <a:solidFill>
          <a:schemeClr val="accent6">
            <a:alpha val="50000"/>
          </a:schemeClr>
        </a:solidFill>
      </dgm:spPr>
      <dgm:t>
        <a:bodyPr/>
        <a:lstStyle/>
        <a:p>
          <a:r>
            <a:rPr lang="en-US" sz="2000" dirty="0">
              <a:latin typeface="Segoe UI" panose="020B0502040204020203" pitchFamily="34" charset="0"/>
              <a:ea typeface="Segoe UI" panose="020B0502040204020203" pitchFamily="34" charset="0"/>
              <a:cs typeface="Segoe UI" panose="020B0502040204020203" pitchFamily="34" charset="0"/>
            </a:rPr>
            <a:t>More Coverage</a:t>
          </a:r>
        </a:p>
      </dgm:t>
    </dgm:pt>
    <dgm:pt modelId="{C989C6B2-01D1-4AD0-9400-0F92DB658BCE}" type="parTrans" cxnId="{B6F0793A-1DB4-4AA2-8D85-BEFD77C05367}">
      <dgm:prSet/>
      <dgm:spPr>
        <a:ln>
          <a:solidFill>
            <a:schemeClr val="bg1"/>
          </a:solidFill>
        </a:ln>
      </dgm:spPr>
      <dgm:t>
        <a:bodyPr/>
        <a:lstStyle/>
        <a:p>
          <a:endParaRPr lang="en-US"/>
        </a:p>
      </dgm:t>
    </dgm:pt>
    <dgm:pt modelId="{50482548-43CE-4306-8F76-B73D64C7CF86}" type="sibTrans" cxnId="{B6F0793A-1DB4-4AA2-8D85-BEFD77C05367}">
      <dgm:prSet/>
      <dgm:spPr/>
      <dgm:t>
        <a:bodyPr/>
        <a:lstStyle/>
        <a:p>
          <a:endParaRPr lang="en-US"/>
        </a:p>
      </dgm:t>
    </dgm:pt>
    <dgm:pt modelId="{D78E79C6-6E75-4117-8FDA-47749A8DA8F2}">
      <dgm:prSet phldrT="[Text]" custT="1"/>
      <dgm:spPr>
        <a:solidFill>
          <a:schemeClr val="accent1">
            <a:hueOff val="0"/>
            <a:satOff val="0"/>
            <a:lumOff val="0"/>
            <a:alpha val="50000"/>
          </a:schemeClr>
        </a:solidFill>
      </dgm:spPr>
      <dgm:t>
        <a:bodyPr/>
        <a:lstStyle/>
        <a:p>
          <a:r>
            <a:rPr lang="en-US" sz="2000" dirty="0">
              <a:latin typeface="Segoe UI" panose="020B0502040204020203" pitchFamily="34" charset="0"/>
              <a:ea typeface="Segoe UI" panose="020B0502040204020203" pitchFamily="34" charset="0"/>
              <a:cs typeface="Segoe UI" panose="020B0502040204020203" pitchFamily="34" charset="0"/>
            </a:rPr>
            <a:t>More Users</a:t>
          </a:r>
        </a:p>
      </dgm:t>
    </dgm:pt>
    <dgm:pt modelId="{28960CB8-D35E-4F67-9E34-22D070F0C620}" type="parTrans" cxnId="{B712BFB3-2AA6-411A-A822-87C500AF3171}">
      <dgm:prSet/>
      <dgm:spPr>
        <a:ln>
          <a:solidFill>
            <a:schemeClr val="bg1"/>
          </a:solidFill>
        </a:ln>
      </dgm:spPr>
      <dgm:t>
        <a:bodyPr/>
        <a:lstStyle/>
        <a:p>
          <a:endParaRPr lang="en-US"/>
        </a:p>
      </dgm:t>
    </dgm:pt>
    <dgm:pt modelId="{A214D0DD-5796-47EA-BC93-1596F7D8740C}" type="sibTrans" cxnId="{B712BFB3-2AA6-411A-A822-87C500AF3171}">
      <dgm:prSet/>
      <dgm:spPr/>
      <dgm:t>
        <a:bodyPr/>
        <a:lstStyle/>
        <a:p>
          <a:endParaRPr lang="en-US"/>
        </a:p>
      </dgm:t>
    </dgm:pt>
    <dgm:pt modelId="{A2B9A188-375B-466A-8C23-85E963912BA5}">
      <dgm:prSet phldrT="[Text]" custT="1"/>
      <dgm:spPr>
        <a:solidFill>
          <a:schemeClr val="accent3">
            <a:alpha val="50000"/>
          </a:schemeClr>
        </a:solidFill>
      </dgm:spPr>
      <dgm:t>
        <a:bodyPr/>
        <a:lstStyle/>
        <a:p>
          <a:r>
            <a:rPr lang="en-US" sz="2000" dirty="0">
              <a:latin typeface="Segoe UI" panose="020B0502040204020203" pitchFamily="34" charset="0"/>
              <a:ea typeface="Segoe UI" panose="020B0502040204020203" pitchFamily="34" charset="0"/>
              <a:cs typeface="Segoe UI" panose="020B0502040204020203" pitchFamily="34" charset="0"/>
            </a:rPr>
            <a:t>More Apps</a:t>
          </a:r>
        </a:p>
      </dgm:t>
    </dgm:pt>
    <dgm:pt modelId="{E368C381-5D1D-498F-8F3F-2B4528FD8CA6}" type="parTrans" cxnId="{AFFE0105-106B-43F4-9141-9193676F7667}">
      <dgm:prSet/>
      <dgm:spPr>
        <a:ln>
          <a:solidFill>
            <a:schemeClr val="bg1"/>
          </a:solidFill>
        </a:ln>
      </dgm:spPr>
      <dgm:t>
        <a:bodyPr/>
        <a:lstStyle/>
        <a:p>
          <a:endParaRPr lang="en-US"/>
        </a:p>
      </dgm:t>
    </dgm:pt>
    <dgm:pt modelId="{E930206D-1C89-4990-8490-31D93E1A83ED}" type="sibTrans" cxnId="{AFFE0105-106B-43F4-9141-9193676F7667}">
      <dgm:prSet/>
      <dgm:spPr/>
      <dgm:t>
        <a:bodyPr/>
        <a:lstStyle/>
        <a:p>
          <a:endParaRPr lang="en-US"/>
        </a:p>
      </dgm:t>
    </dgm:pt>
    <dgm:pt modelId="{52A8BF4A-D0BE-4817-9032-3EF92B00A187}">
      <dgm:prSet phldrT="[Text]" custT="1"/>
      <dgm:spPr>
        <a:solidFill>
          <a:schemeClr val="accent2">
            <a:alpha val="50000"/>
          </a:schemeClr>
        </a:solidFill>
      </dgm:spPr>
      <dgm:t>
        <a:bodyPr/>
        <a:lstStyle/>
        <a:p>
          <a:r>
            <a:rPr lang="en-US" sz="2000" dirty="0">
              <a:latin typeface="Segoe UI" panose="020B0502040204020203" pitchFamily="34" charset="0"/>
              <a:ea typeface="Segoe UI" panose="020B0502040204020203" pitchFamily="34" charset="0"/>
              <a:cs typeface="Segoe UI" panose="020B0502040204020203" pitchFamily="34" charset="0"/>
            </a:rPr>
            <a:t>More Devices</a:t>
          </a:r>
        </a:p>
      </dgm:t>
    </dgm:pt>
    <dgm:pt modelId="{A14A81EA-97BA-4C68-BFB9-56EB712F8579}" type="parTrans" cxnId="{186BCA4C-5997-421D-9576-C13974165303}">
      <dgm:prSet/>
      <dgm:spPr>
        <a:ln>
          <a:solidFill>
            <a:schemeClr val="bg1"/>
          </a:solidFill>
        </a:ln>
      </dgm:spPr>
      <dgm:t>
        <a:bodyPr/>
        <a:lstStyle/>
        <a:p>
          <a:endParaRPr lang="en-US"/>
        </a:p>
      </dgm:t>
    </dgm:pt>
    <dgm:pt modelId="{5483848C-81F7-4BDE-8F12-C844FE3B57E4}" type="sibTrans" cxnId="{186BCA4C-5997-421D-9576-C13974165303}">
      <dgm:prSet/>
      <dgm:spPr/>
      <dgm:t>
        <a:bodyPr/>
        <a:lstStyle/>
        <a:p>
          <a:endParaRPr lang="en-US"/>
        </a:p>
      </dgm:t>
    </dgm:pt>
    <dgm:pt modelId="{E4FD4273-5B35-44A2-A208-A4A0AE983035}">
      <dgm:prSet phldrT="[Text]" custT="1"/>
      <dgm:spPr>
        <a:solidFill>
          <a:schemeClr val="accent4">
            <a:alpha val="50000"/>
          </a:schemeClr>
        </a:solidFill>
      </dgm:spPr>
      <dgm:t>
        <a:bodyPr/>
        <a:lstStyle/>
        <a:p>
          <a:r>
            <a:rPr lang="en-US" sz="2000" dirty="0">
              <a:latin typeface="Segoe UI" panose="020B0502040204020203" pitchFamily="34" charset="0"/>
              <a:ea typeface="Segoe UI" panose="020B0502040204020203" pitchFamily="34" charset="0"/>
              <a:cs typeface="Segoe UI" panose="020B0502040204020203" pitchFamily="34" charset="0"/>
            </a:rPr>
            <a:t>More Traffic</a:t>
          </a:r>
        </a:p>
      </dgm:t>
    </dgm:pt>
    <dgm:pt modelId="{5F886B36-B721-4794-A601-8AC559B16288}" type="parTrans" cxnId="{B1E8874A-A75C-4A59-B0EC-8130C5360AB9}">
      <dgm:prSet/>
      <dgm:spPr>
        <a:ln>
          <a:solidFill>
            <a:schemeClr val="bg1"/>
          </a:solidFill>
        </a:ln>
      </dgm:spPr>
      <dgm:t>
        <a:bodyPr/>
        <a:lstStyle/>
        <a:p>
          <a:endParaRPr lang="en-US"/>
        </a:p>
      </dgm:t>
    </dgm:pt>
    <dgm:pt modelId="{9301EDEF-E246-4197-999F-950072F90764}" type="sibTrans" cxnId="{B1E8874A-A75C-4A59-B0EC-8130C5360AB9}">
      <dgm:prSet/>
      <dgm:spPr/>
      <dgm:t>
        <a:bodyPr/>
        <a:lstStyle/>
        <a:p>
          <a:endParaRPr lang="en-US"/>
        </a:p>
      </dgm:t>
    </dgm:pt>
    <dgm:pt modelId="{F9DF82B5-E0E7-4244-A0DC-E546D93985D1}">
      <dgm:prSet phldrT="[Text]" custT="1"/>
      <dgm:spPr>
        <a:solidFill>
          <a:schemeClr val="accent5">
            <a:alpha val="50000"/>
          </a:schemeClr>
        </a:solidFill>
      </dgm:spPr>
      <dgm:t>
        <a:bodyPr/>
        <a:lstStyle/>
        <a:p>
          <a:r>
            <a:rPr lang="en-US" sz="2000" dirty="0">
              <a:latin typeface="Segoe UI" panose="020B0502040204020203" pitchFamily="34" charset="0"/>
              <a:ea typeface="Segoe UI" panose="020B0502040204020203" pitchFamily="34" charset="0"/>
              <a:cs typeface="Segoe UI" panose="020B0502040204020203" pitchFamily="34" charset="0"/>
            </a:rPr>
            <a:t>More Locations</a:t>
          </a:r>
        </a:p>
      </dgm:t>
    </dgm:pt>
    <dgm:pt modelId="{1BA51056-050B-4DD8-8A74-367F5BC31CBB}" type="parTrans" cxnId="{A65AF172-3018-4430-978C-7023C0B77DCD}">
      <dgm:prSet/>
      <dgm:spPr>
        <a:ln>
          <a:solidFill>
            <a:schemeClr val="bg1"/>
          </a:solidFill>
        </a:ln>
      </dgm:spPr>
      <dgm:t>
        <a:bodyPr/>
        <a:lstStyle/>
        <a:p>
          <a:endParaRPr lang="en-US"/>
        </a:p>
      </dgm:t>
    </dgm:pt>
    <dgm:pt modelId="{641039AD-0FF0-4A15-B752-A3906D7D2EDA}" type="sibTrans" cxnId="{A65AF172-3018-4430-978C-7023C0B77DCD}">
      <dgm:prSet/>
      <dgm:spPr/>
      <dgm:t>
        <a:bodyPr/>
        <a:lstStyle/>
        <a:p>
          <a:endParaRPr lang="en-US"/>
        </a:p>
      </dgm:t>
    </dgm:pt>
    <dgm:pt modelId="{A22C16CD-520F-4659-A92F-B387D2C4E6A6}" type="pres">
      <dgm:prSet presAssocID="{74774B9D-0091-42DA-ADF0-421C7F799944}" presName="cycle" presStyleCnt="0">
        <dgm:presLayoutVars>
          <dgm:chMax val="1"/>
          <dgm:dir/>
          <dgm:animLvl val="ctr"/>
          <dgm:resizeHandles val="exact"/>
        </dgm:presLayoutVars>
      </dgm:prSet>
      <dgm:spPr/>
    </dgm:pt>
    <dgm:pt modelId="{AB4C39E8-70E7-49AB-BB1E-494760293275}" type="pres">
      <dgm:prSet presAssocID="{EBA053C3-4B1C-4FF8-B4AF-A3B187090153}" presName="centerShape" presStyleLbl="node0" presStyleIdx="0" presStyleCnt="1"/>
      <dgm:spPr/>
    </dgm:pt>
    <dgm:pt modelId="{20000E73-3870-418B-8DFE-DFBB1460AEB1}" type="pres">
      <dgm:prSet presAssocID="{C989C6B2-01D1-4AD0-9400-0F92DB658BCE}" presName="Name9" presStyleLbl="parChTrans1D2" presStyleIdx="0" presStyleCnt="6"/>
      <dgm:spPr/>
    </dgm:pt>
    <dgm:pt modelId="{1A195F95-D60A-4285-8FEE-99740F68F202}" type="pres">
      <dgm:prSet presAssocID="{C989C6B2-01D1-4AD0-9400-0F92DB658BCE}" presName="connTx" presStyleLbl="parChTrans1D2" presStyleIdx="0" presStyleCnt="6"/>
      <dgm:spPr/>
    </dgm:pt>
    <dgm:pt modelId="{3B69D976-4AA7-4996-B799-277DE02B646B}" type="pres">
      <dgm:prSet presAssocID="{AC20128F-E255-4CC2-AFE6-B95C44E12F4F}" presName="node" presStyleLbl="node1" presStyleIdx="0" presStyleCnt="6" custScaleX="120715" custRadScaleRad="100053" custRadScaleInc="6214">
        <dgm:presLayoutVars>
          <dgm:bulletEnabled val="1"/>
        </dgm:presLayoutVars>
      </dgm:prSet>
      <dgm:spPr/>
    </dgm:pt>
    <dgm:pt modelId="{BB983382-8F87-4A17-B490-F9320BF342B9}" type="pres">
      <dgm:prSet presAssocID="{28960CB8-D35E-4F67-9E34-22D070F0C620}" presName="Name9" presStyleLbl="parChTrans1D2" presStyleIdx="1" presStyleCnt="6"/>
      <dgm:spPr/>
    </dgm:pt>
    <dgm:pt modelId="{B9F50567-08C3-4FB7-B4E2-CF302F7B7A7B}" type="pres">
      <dgm:prSet presAssocID="{28960CB8-D35E-4F67-9E34-22D070F0C620}" presName="connTx" presStyleLbl="parChTrans1D2" presStyleIdx="1" presStyleCnt="6"/>
      <dgm:spPr/>
    </dgm:pt>
    <dgm:pt modelId="{81ACFEAD-89F2-4AEA-B0BA-3C89E09D04F5}" type="pres">
      <dgm:prSet presAssocID="{D78E79C6-6E75-4117-8FDA-47749A8DA8F2}" presName="node" presStyleLbl="node1" presStyleIdx="1" presStyleCnt="6" custRadScaleRad="101353" custRadScaleInc="1469">
        <dgm:presLayoutVars>
          <dgm:bulletEnabled val="1"/>
        </dgm:presLayoutVars>
      </dgm:prSet>
      <dgm:spPr/>
    </dgm:pt>
    <dgm:pt modelId="{454EF6C8-DFA9-490C-88D8-4725DDF974FC}" type="pres">
      <dgm:prSet presAssocID="{A14A81EA-97BA-4C68-BFB9-56EB712F8579}" presName="Name9" presStyleLbl="parChTrans1D2" presStyleIdx="2" presStyleCnt="6"/>
      <dgm:spPr/>
    </dgm:pt>
    <dgm:pt modelId="{01086BA6-4592-41B2-825A-EAD4B133B888}" type="pres">
      <dgm:prSet presAssocID="{A14A81EA-97BA-4C68-BFB9-56EB712F8579}" presName="connTx" presStyleLbl="parChTrans1D2" presStyleIdx="2" presStyleCnt="6"/>
      <dgm:spPr/>
    </dgm:pt>
    <dgm:pt modelId="{21213B0C-4EFE-432D-8523-30862EE1F42D}" type="pres">
      <dgm:prSet presAssocID="{52A8BF4A-D0BE-4817-9032-3EF92B00A187}" presName="node" presStyleLbl="node1" presStyleIdx="2" presStyleCnt="6">
        <dgm:presLayoutVars>
          <dgm:bulletEnabled val="1"/>
        </dgm:presLayoutVars>
      </dgm:prSet>
      <dgm:spPr/>
    </dgm:pt>
    <dgm:pt modelId="{0CD36A05-1E37-4315-8C57-C5C168B5B3ED}" type="pres">
      <dgm:prSet presAssocID="{E368C381-5D1D-498F-8F3F-2B4528FD8CA6}" presName="Name9" presStyleLbl="parChTrans1D2" presStyleIdx="3" presStyleCnt="6"/>
      <dgm:spPr/>
    </dgm:pt>
    <dgm:pt modelId="{4D8130CC-A2E4-4F3F-B04D-680230DA22AE}" type="pres">
      <dgm:prSet presAssocID="{E368C381-5D1D-498F-8F3F-2B4528FD8CA6}" presName="connTx" presStyleLbl="parChTrans1D2" presStyleIdx="3" presStyleCnt="6"/>
      <dgm:spPr/>
    </dgm:pt>
    <dgm:pt modelId="{57873A38-A882-4422-870A-E5F869FA5C87}" type="pres">
      <dgm:prSet presAssocID="{A2B9A188-375B-466A-8C23-85E963912BA5}" presName="node" presStyleLbl="node1" presStyleIdx="3" presStyleCnt="6" custScaleX="103394" custScaleY="105075">
        <dgm:presLayoutVars>
          <dgm:bulletEnabled val="1"/>
        </dgm:presLayoutVars>
      </dgm:prSet>
      <dgm:spPr/>
    </dgm:pt>
    <dgm:pt modelId="{066CD836-B98C-481D-A2BD-CA981622489D}" type="pres">
      <dgm:prSet presAssocID="{5F886B36-B721-4794-A601-8AC559B16288}" presName="Name9" presStyleLbl="parChTrans1D2" presStyleIdx="4" presStyleCnt="6"/>
      <dgm:spPr/>
    </dgm:pt>
    <dgm:pt modelId="{C757EC60-FFBC-4911-B9EE-61D7E44201CB}" type="pres">
      <dgm:prSet presAssocID="{5F886B36-B721-4794-A601-8AC559B16288}" presName="connTx" presStyleLbl="parChTrans1D2" presStyleIdx="4" presStyleCnt="6"/>
      <dgm:spPr/>
    </dgm:pt>
    <dgm:pt modelId="{B13EBC01-159A-4C55-A1D6-332F366048AA}" type="pres">
      <dgm:prSet presAssocID="{E4FD4273-5B35-44A2-A208-A4A0AE983035}" presName="node" presStyleLbl="node1" presStyleIdx="4" presStyleCnt="6">
        <dgm:presLayoutVars>
          <dgm:bulletEnabled val="1"/>
        </dgm:presLayoutVars>
      </dgm:prSet>
      <dgm:spPr/>
    </dgm:pt>
    <dgm:pt modelId="{DDF1A691-4E75-475C-AC48-6D924FC9122A}" type="pres">
      <dgm:prSet presAssocID="{1BA51056-050B-4DD8-8A74-367F5BC31CBB}" presName="Name9" presStyleLbl="parChTrans1D2" presStyleIdx="5" presStyleCnt="6"/>
      <dgm:spPr/>
    </dgm:pt>
    <dgm:pt modelId="{0ADFD654-0778-45E7-B777-E9C6EE5D43BB}" type="pres">
      <dgm:prSet presAssocID="{1BA51056-050B-4DD8-8A74-367F5BC31CBB}" presName="connTx" presStyleLbl="parChTrans1D2" presStyleIdx="5" presStyleCnt="6"/>
      <dgm:spPr/>
    </dgm:pt>
    <dgm:pt modelId="{FE339046-DF46-49D6-B695-6DA2BCFAC465}" type="pres">
      <dgm:prSet presAssocID="{F9DF82B5-E0E7-4244-A0DC-E546D93985D1}" presName="node" presStyleLbl="node1" presStyleIdx="5" presStyleCnt="6" custScaleX="126799">
        <dgm:presLayoutVars>
          <dgm:bulletEnabled val="1"/>
        </dgm:presLayoutVars>
      </dgm:prSet>
      <dgm:spPr/>
    </dgm:pt>
  </dgm:ptLst>
  <dgm:cxnLst>
    <dgm:cxn modelId="{AFFE0105-106B-43F4-9141-9193676F7667}" srcId="{EBA053C3-4B1C-4FF8-B4AF-A3B187090153}" destId="{A2B9A188-375B-466A-8C23-85E963912BA5}" srcOrd="3" destOrd="0" parTransId="{E368C381-5D1D-498F-8F3F-2B4528FD8CA6}" sibTransId="{E930206D-1C89-4990-8490-31D93E1A83ED}"/>
    <dgm:cxn modelId="{8DE14606-2275-48E0-875E-F36AFD552B1A}" type="presOf" srcId="{5F886B36-B721-4794-A601-8AC559B16288}" destId="{066CD836-B98C-481D-A2BD-CA981622489D}" srcOrd="0" destOrd="0" presId="urn:microsoft.com/office/officeart/2005/8/layout/radial1"/>
    <dgm:cxn modelId="{64EF2010-F52C-4A08-9F9A-5BCA20FA29C5}" type="presOf" srcId="{AC20128F-E255-4CC2-AFE6-B95C44E12F4F}" destId="{3B69D976-4AA7-4996-B799-277DE02B646B}" srcOrd="0" destOrd="0" presId="urn:microsoft.com/office/officeart/2005/8/layout/radial1"/>
    <dgm:cxn modelId="{3AC31112-ED7D-4B3B-AAF8-8027628E87EF}" type="presOf" srcId="{C989C6B2-01D1-4AD0-9400-0F92DB658BCE}" destId="{20000E73-3870-418B-8DFE-DFBB1460AEB1}" srcOrd="0" destOrd="0" presId="urn:microsoft.com/office/officeart/2005/8/layout/radial1"/>
    <dgm:cxn modelId="{82DB4B1A-6479-4754-8455-4A67ABC095DF}" type="presOf" srcId="{5F886B36-B721-4794-A601-8AC559B16288}" destId="{C757EC60-FFBC-4911-B9EE-61D7E44201CB}" srcOrd="1" destOrd="0" presId="urn:microsoft.com/office/officeart/2005/8/layout/radial1"/>
    <dgm:cxn modelId="{E273D21E-1DBC-4478-829B-C20B3064FAF9}" type="presOf" srcId="{1BA51056-050B-4DD8-8A74-367F5BC31CBB}" destId="{0ADFD654-0778-45E7-B777-E9C6EE5D43BB}" srcOrd="1" destOrd="0" presId="urn:microsoft.com/office/officeart/2005/8/layout/radial1"/>
    <dgm:cxn modelId="{4BCF6D20-60C3-4BBC-A6EE-23D516DBDB96}" type="presOf" srcId="{E368C381-5D1D-498F-8F3F-2B4528FD8CA6}" destId="{4D8130CC-A2E4-4F3F-B04D-680230DA22AE}" srcOrd="1" destOrd="0" presId="urn:microsoft.com/office/officeart/2005/8/layout/radial1"/>
    <dgm:cxn modelId="{07848A28-E97E-45B8-928E-2C917A1FC6EE}" type="presOf" srcId="{C989C6B2-01D1-4AD0-9400-0F92DB658BCE}" destId="{1A195F95-D60A-4285-8FEE-99740F68F202}" srcOrd="1" destOrd="0" presId="urn:microsoft.com/office/officeart/2005/8/layout/radial1"/>
    <dgm:cxn modelId="{B6F0793A-1DB4-4AA2-8D85-BEFD77C05367}" srcId="{EBA053C3-4B1C-4FF8-B4AF-A3B187090153}" destId="{AC20128F-E255-4CC2-AFE6-B95C44E12F4F}" srcOrd="0" destOrd="0" parTransId="{C989C6B2-01D1-4AD0-9400-0F92DB658BCE}" sibTransId="{50482548-43CE-4306-8F76-B73D64C7CF86}"/>
    <dgm:cxn modelId="{8B93DD40-0A58-4D19-942F-0C3DDF4E4A7A}" type="presOf" srcId="{D78E79C6-6E75-4117-8FDA-47749A8DA8F2}" destId="{81ACFEAD-89F2-4AEA-B0BA-3C89E09D04F5}" srcOrd="0" destOrd="0" presId="urn:microsoft.com/office/officeart/2005/8/layout/radial1"/>
    <dgm:cxn modelId="{45D06662-23F4-4CA7-AE2A-35A1A026EA3E}" type="presOf" srcId="{28960CB8-D35E-4F67-9E34-22D070F0C620}" destId="{B9F50567-08C3-4FB7-B4E2-CF302F7B7A7B}" srcOrd="1" destOrd="0" presId="urn:microsoft.com/office/officeart/2005/8/layout/radial1"/>
    <dgm:cxn modelId="{B1E8874A-A75C-4A59-B0EC-8130C5360AB9}" srcId="{EBA053C3-4B1C-4FF8-B4AF-A3B187090153}" destId="{E4FD4273-5B35-44A2-A208-A4A0AE983035}" srcOrd="4" destOrd="0" parTransId="{5F886B36-B721-4794-A601-8AC559B16288}" sibTransId="{9301EDEF-E246-4197-999F-950072F90764}"/>
    <dgm:cxn modelId="{634C854C-20C4-4DE4-B5C3-050F4BA6B286}" type="presOf" srcId="{A2B9A188-375B-466A-8C23-85E963912BA5}" destId="{57873A38-A882-4422-870A-E5F869FA5C87}" srcOrd="0" destOrd="0" presId="urn:microsoft.com/office/officeart/2005/8/layout/radial1"/>
    <dgm:cxn modelId="{186BCA4C-5997-421D-9576-C13974165303}" srcId="{EBA053C3-4B1C-4FF8-B4AF-A3B187090153}" destId="{52A8BF4A-D0BE-4817-9032-3EF92B00A187}" srcOrd="2" destOrd="0" parTransId="{A14A81EA-97BA-4C68-BFB9-56EB712F8579}" sibTransId="{5483848C-81F7-4BDE-8F12-C844FE3B57E4}"/>
    <dgm:cxn modelId="{A65AF172-3018-4430-978C-7023C0B77DCD}" srcId="{EBA053C3-4B1C-4FF8-B4AF-A3B187090153}" destId="{F9DF82B5-E0E7-4244-A0DC-E546D93985D1}" srcOrd="5" destOrd="0" parTransId="{1BA51056-050B-4DD8-8A74-367F5BC31CBB}" sibTransId="{641039AD-0FF0-4A15-B752-A3906D7D2EDA}"/>
    <dgm:cxn modelId="{16C77D77-4318-4AE7-AC87-06E033C7EEB1}" type="presOf" srcId="{F9DF82B5-E0E7-4244-A0DC-E546D93985D1}" destId="{FE339046-DF46-49D6-B695-6DA2BCFAC465}" srcOrd="0" destOrd="0" presId="urn:microsoft.com/office/officeart/2005/8/layout/radial1"/>
    <dgm:cxn modelId="{C4AC7578-47E7-48ED-829F-410C1700F8EB}" type="presOf" srcId="{E368C381-5D1D-498F-8F3F-2B4528FD8CA6}" destId="{0CD36A05-1E37-4315-8C57-C5C168B5B3ED}" srcOrd="0" destOrd="0" presId="urn:microsoft.com/office/officeart/2005/8/layout/radial1"/>
    <dgm:cxn modelId="{50E5417A-D7F9-4C83-B6DB-74A0D44F7CEC}" type="presOf" srcId="{EBA053C3-4B1C-4FF8-B4AF-A3B187090153}" destId="{AB4C39E8-70E7-49AB-BB1E-494760293275}" srcOrd="0" destOrd="0" presId="urn:microsoft.com/office/officeart/2005/8/layout/radial1"/>
    <dgm:cxn modelId="{2BDD1CAA-A27B-4822-8288-552FCC2013CD}" srcId="{74774B9D-0091-42DA-ADF0-421C7F799944}" destId="{EBA053C3-4B1C-4FF8-B4AF-A3B187090153}" srcOrd="0" destOrd="0" parTransId="{E4561E6A-D767-42B2-B6FC-304032F0ADCB}" sibTransId="{5997AFB1-48D4-478F-B484-ED1A4FEFD621}"/>
    <dgm:cxn modelId="{B712BFB3-2AA6-411A-A822-87C500AF3171}" srcId="{EBA053C3-4B1C-4FF8-B4AF-A3B187090153}" destId="{D78E79C6-6E75-4117-8FDA-47749A8DA8F2}" srcOrd="1" destOrd="0" parTransId="{28960CB8-D35E-4F67-9E34-22D070F0C620}" sibTransId="{A214D0DD-5796-47EA-BC93-1596F7D8740C}"/>
    <dgm:cxn modelId="{C46F75B9-869E-4466-9122-6DA4D27C52D2}" type="presOf" srcId="{28960CB8-D35E-4F67-9E34-22D070F0C620}" destId="{BB983382-8F87-4A17-B490-F9320BF342B9}" srcOrd="0" destOrd="0" presId="urn:microsoft.com/office/officeart/2005/8/layout/radial1"/>
    <dgm:cxn modelId="{01C85BBC-C5DB-4EC5-B6B4-AD5FCFB631D9}" type="presOf" srcId="{52A8BF4A-D0BE-4817-9032-3EF92B00A187}" destId="{21213B0C-4EFE-432D-8523-30862EE1F42D}" srcOrd="0" destOrd="0" presId="urn:microsoft.com/office/officeart/2005/8/layout/radial1"/>
    <dgm:cxn modelId="{D5BB75BC-C903-4CC2-B077-31D1EFFE1E54}" type="presOf" srcId="{A14A81EA-97BA-4C68-BFB9-56EB712F8579}" destId="{454EF6C8-DFA9-490C-88D8-4725DDF974FC}" srcOrd="0" destOrd="0" presId="urn:microsoft.com/office/officeart/2005/8/layout/radial1"/>
    <dgm:cxn modelId="{4289E7BE-9A72-4DC5-920B-6E7EC96A4F3E}" type="presOf" srcId="{A14A81EA-97BA-4C68-BFB9-56EB712F8579}" destId="{01086BA6-4592-41B2-825A-EAD4B133B888}" srcOrd="1" destOrd="0" presId="urn:microsoft.com/office/officeart/2005/8/layout/radial1"/>
    <dgm:cxn modelId="{2D32F6CC-B08C-41CC-AEE3-5154AA2110DC}" type="presOf" srcId="{E4FD4273-5B35-44A2-A208-A4A0AE983035}" destId="{B13EBC01-159A-4C55-A1D6-332F366048AA}" srcOrd="0" destOrd="0" presId="urn:microsoft.com/office/officeart/2005/8/layout/radial1"/>
    <dgm:cxn modelId="{36D018F0-C33B-478C-A4E5-1A36D4A02BB1}" type="presOf" srcId="{74774B9D-0091-42DA-ADF0-421C7F799944}" destId="{A22C16CD-520F-4659-A92F-B387D2C4E6A6}" srcOrd="0" destOrd="0" presId="urn:microsoft.com/office/officeart/2005/8/layout/radial1"/>
    <dgm:cxn modelId="{7E8FD3F9-F88D-42E8-8370-20488A365477}" type="presOf" srcId="{1BA51056-050B-4DD8-8A74-367F5BC31CBB}" destId="{DDF1A691-4E75-475C-AC48-6D924FC9122A}" srcOrd="0" destOrd="0" presId="urn:microsoft.com/office/officeart/2005/8/layout/radial1"/>
    <dgm:cxn modelId="{621F5680-EB86-4D99-9F34-3F5E1538D44C}" type="presParOf" srcId="{A22C16CD-520F-4659-A92F-B387D2C4E6A6}" destId="{AB4C39E8-70E7-49AB-BB1E-494760293275}" srcOrd="0" destOrd="0" presId="urn:microsoft.com/office/officeart/2005/8/layout/radial1"/>
    <dgm:cxn modelId="{8D015904-215D-4715-8FB5-47C3AA60DE7A}" type="presParOf" srcId="{A22C16CD-520F-4659-A92F-B387D2C4E6A6}" destId="{20000E73-3870-418B-8DFE-DFBB1460AEB1}" srcOrd="1" destOrd="0" presId="urn:microsoft.com/office/officeart/2005/8/layout/radial1"/>
    <dgm:cxn modelId="{E68304FD-F3EB-4C69-B06D-89C1CD226A41}" type="presParOf" srcId="{20000E73-3870-418B-8DFE-DFBB1460AEB1}" destId="{1A195F95-D60A-4285-8FEE-99740F68F202}" srcOrd="0" destOrd="0" presId="urn:microsoft.com/office/officeart/2005/8/layout/radial1"/>
    <dgm:cxn modelId="{717402F3-6D09-4A84-A2C9-6309FE7EEA10}" type="presParOf" srcId="{A22C16CD-520F-4659-A92F-B387D2C4E6A6}" destId="{3B69D976-4AA7-4996-B799-277DE02B646B}" srcOrd="2" destOrd="0" presId="urn:microsoft.com/office/officeart/2005/8/layout/radial1"/>
    <dgm:cxn modelId="{1BF779C6-AE4E-4AD5-BA3B-BC0A580D300A}" type="presParOf" srcId="{A22C16CD-520F-4659-A92F-B387D2C4E6A6}" destId="{BB983382-8F87-4A17-B490-F9320BF342B9}" srcOrd="3" destOrd="0" presId="urn:microsoft.com/office/officeart/2005/8/layout/radial1"/>
    <dgm:cxn modelId="{A28FD4E0-9E9D-4E21-B527-1A0BE3BD510E}" type="presParOf" srcId="{BB983382-8F87-4A17-B490-F9320BF342B9}" destId="{B9F50567-08C3-4FB7-B4E2-CF302F7B7A7B}" srcOrd="0" destOrd="0" presId="urn:microsoft.com/office/officeart/2005/8/layout/radial1"/>
    <dgm:cxn modelId="{AC134A89-CFEA-4C8C-A552-9827E752985A}" type="presParOf" srcId="{A22C16CD-520F-4659-A92F-B387D2C4E6A6}" destId="{81ACFEAD-89F2-4AEA-B0BA-3C89E09D04F5}" srcOrd="4" destOrd="0" presId="urn:microsoft.com/office/officeart/2005/8/layout/radial1"/>
    <dgm:cxn modelId="{BC6FC161-4CE8-4E86-9C82-0A355292E7EC}" type="presParOf" srcId="{A22C16CD-520F-4659-A92F-B387D2C4E6A6}" destId="{454EF6C8-DFA9-490C-88D8-4725DDF974FC}" srcOrd="5" destOrd="0" presId="urn:microsoft.com/office/officeart/2005/8/layout/radial1"/>
    <dgm:cxn modelId="{28E61AEE-8E6F-4580-9CC9-7307A83DF934}" type="presParOf" srcId="{454EF6C8-DFA9-490C-88D8-4725DDF974FC}" destId="{01086BA6-4592-41B2-825A-EAD4B133B888}" srcOrd="0" destOrd="0" presId="urn:microsoft.com/office/officeart/2005/8/layout/radial1"/>
    <dgm:cxn modelId="{C29DB2E2-2768-4184-B7AE-BBA4D484C0DE}" type="presParOf" srcId="{A22C16CD-520F-4659-A92F-B387D2C4E6A6}" destId="{21213B0C-4EFE-432D-8523-30862EE1F42D}" srcOrd="6" destOrd="0" presId="urn:microsoft.com/office/officeart/2005/8/layout/radial1"/>
    <dgm:cxn modelId="{15838EFE-64D9-4D0A-84CA-9DE310E41CF5}" type="presParOf" srcId="{A22C16CD-520F-4659-A92F-B387D2C4E6A6}" destId="{0CD36A05-1E37-4315-8C57-C5C168B5B3ED}" srcOrd="7" destOrd="0" presId="urn:microsoft.com/office/officeart/2005/8/layout/radial1"/>
    <dgm:cxn modelId="{4F67F9C5-2A5A-43ED-A6ED-A3F8201DB4E3}" type="presParOf" srcId="{0CD36A05-1E37-4315-8C57-C5C168B5B3ED}" destId="{4D8130CC-A2E4-4F3F-B04D-680230DA22AE}" srcOrd="0" destOrd="0" presId="urn:microsoft.com/office/officeart/2005/8/layout/radial1"/>
    <dgm:cxn modelId="{0631C97F-F895-4F0D-94AC-58FD71237B4C}" type="presParOf" srcId="{A22C16CD-520F-4659-A92F-B387D2C4E6A6}" destId="{57873A38-A882-4422-870A-E5F869FA5C87}" srcOrd="8" destOrd="0" presId="urn:microsoft.com/office/officeart/2005/8/layout/radial1"/>
    <dgm:cxn modelId="{BFB62BE2-83FE-450E-A755-00F225D15FD4}" type="presParOf" srcId="{A22C16CD-520F-4659-A92F-B387D2C4E6A6}" destId="{066CD836-B98C-481D-A2BD-CA981622489D}" srcOrd="9" destOrd="0" presId="urn:microsoft.com/office/officeart/2005/8/layout/radial1"/>
    <dgm:cxn modelId="{8BDEAAD2-30C0-4880-B36A-348C95298837}" type="presParOf" srcId="{066CD836-B98C-481D-A2BD-CA981622489D}" destId="{C757EC60-FFBC-4911-B9EE-61D7E44201CB}" srcOrd="0" destOrd="0" presId="urn:microsoft.com/office/officeart/2005/8/layout/radial1"/>
    <dgm:cxn modelId="{59E192CB-AE36-4C9F-B253-DABF5755F6BE}" type="presParOf" srcId="{A22C16CD-520F-4659-A92F-B387D2C4E6A6}" destId="{B13EBC01-159A-4C55-A1D6-332F366048AA}" srcOrd="10" destOrd="0" presId="urn:microsoft.com/office/officeart/2005/8/layout/radial1"/>
    <dgm:cxn modelId="{5DAA46E8-81F9-4087-92F3-639FF4706718}" type="presParOf" srcId="{A22C16CD-520F-4659-A92F-B387D2C4E6A6}" destId="{DDF1A691-4E75-475C-AC48-6D924FC9122A}" srcOrd="11" destOrd="0" presId="urn:microsoft.com/office/officeart/2005/8/layout/radial1"/>
    <dgm:cxn modelId="{B4CA8B58-62AE-4C10-A638-8149326C04FE}" type="presParOf" srcId="{DDF1A691-4E75-475C-AC48-6D924FC9122A}" destId="{0ADFD654-0778-45E7-B777-E9C6EE5D43BB}" srcOrd="0" destOrd="0" presId="urn:microsoft.com/office/officeart/2005/8/layout/radial1"/>
    <dgm:cxn modelId="{F35EB987-7907-4BB9-9CB2-0C80720B7843}" type="presParOf" srcId="{A22C16CD-520F-4659-A92F-B387D2C4E6A6}" destId="{FE339046-DF46-49D6-B695-6DA2BCFAC465}"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CA018F-03F3-44E1-BB8D-106851F9899A}"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6D81F797-5AC7-42B2-BA5D-53C25109A346}">
      <dgm:prSet phldrT="[Text]" custT="1"/>
      <dgm:spPr/>
      <dgm:t>
        <a:bodyPr/>
        <a:lstStyle/>
        <a:p>
          <a:r>
            <a:rPr lang="en-US" sz="1800" dirty="0">
              <a:latin typeface="Segoe UI" panose="020B0502040204020203" pitchFamily="34" charset="0"/>
              <a:ea typeface="Segoe UI" panose="020B0502040204020203" pitchFamily="34" charset="0"/>
              <a:cs typeface="Segoe UI" panose="020B0502040204020203" pitchFamily="34" charset="0"/>
            </a:rPr>
            <a:t>Enable Mobility to Support BYOD, Online Testing and eBooks</a:t>
          </a:r>
        </a:p>
      </dgm:t>
    </dgm:pt>
    <dgm:pt modelId="{361CAC2D-5022-4FF7-AB78-FE9A6AD223A2}" type="parTrans" cxnId="{333B8847-F430-48F0-9909-56B15D1F338F}">
      <dgm:prSet/>
      <dgm:spPr/>
      <dgm:t>
        <a:bodyPr/>
        <a:lstStyle/>
        <a:p>
          <a:endParaRPr lang="en-US"/>
        </a:p>
      </dgm:t>
    </dgm:pt>
    <dgm:pt modelId="{8B27F8CB-4DB9-4477-A208-1EA9D0A8739B}" type="sibTrans" cxnId="{333B8847-F430-48F0-9909-56B15D1F338F}">
      <dgm:prSet/>
      <dgm:spPr/>
      <dgm:t>
        <a:bodyPr/>
        <a:lstStyle/>
        <a:p>
          <a:endParaRPr lang="en-US"/>
        </a:p>
      </dgm:t>
    </dgm:pt>
    <dgm:pt modelId="{4A8FFB49-E300-479F-A264-763D4C4B03E8}">
      <dgm:prSet/>
      <dgm:spPr/>
      <dgm:t>
        <a:bodyPr/>
        <a:lstStyle/>
        <a:p>
          <a:r>
            <a:rPr lang="en-US" dirty="0">
              <a:latin typeface="Segoe UI" panose="020B0502040204020203" pitchFamily="34" charset="0"/>
              <a:ea typeface="Segoe UI" panose="020B0502040204020203" pitchFamily="34" charset="0"/>
              <a:cs typeface="Segoe UI" panose="020B0502040204020203" pitchFamily="34" charset="0"/>
            </a:rPr>
            <a:t>Upgrade wireless LAN infrastructure within schools and classrooms</a:t>
          </a:r>
        </a:p>
      </dgm:t>
    </dgm:pt>
    <dgm:pt modelId="{3AF1CF9B-0467-445D-B9DC-1CB219CF454B}" type="parTrans" cxnId="{2CC95B34-B8CC-4A33-8C8B-2D8794AF5AF6}">
      <dgm:prSet/>
      <dgm:spPr/>
      <dgm:t>
        <a:bodyPr/>
        <a:lstStyle/>
        <a:p>
          <a:endParaRPr lang="en-US"/>
        </a:p>
      </dgm:t>
    </dgm:pt>
    <dgm:pt modelId="{C65F8770-2B90-4397-8517-595970703E55}" type="sibTrans" cxnId="{2CC95B34-B8CC-4A33-8C8B-2D8794AF5AF6}">
      <dgm:prSet/>
      <dgm:spPr/>
      <dgm:t>
        <a:bodyPr/>
        <a:lstStyle/>
        <a:p>
          <a:endParaRPr lang="en-US"/>
        </a:p>
      </dgm:t>
    </dgm:pt>
    <dgm:pt modelId="{5488FD3F-0EC5-41B9-B166-E6DF09FAF653}">
      <dgm:prSet/>
      <dgm:spPr/>
      <dgm:t>
        <a:bodyPr/>
        <a:lstStyle/>
        <a:p>
          <a:r>
            <a:rPr lang="en-US" dirty="0">
              <a:latin typeface="Segoe UI" panose="020B0502040204020203" pitchFamily="34" charset="0"/>
              <a:ea typeface="Segoe UI" panose="020B0502040204020203" pitchFamily="34" charset="0"/>
              <a:cs typeface="Segoe UI" panose="020B0502040204020203" pitchFamily="34" charset="0"/>
            </a:rPr>
            <a:t>Centralize user and security policy administration to support BYOD and 1-1 initiatives</a:t>
          </a:r>
        </a:p>
      </dgm:t>
    </dgm:pt>
    <dgm:pt modelId="{CF7E5ECA-95EC-4596-AC4C-840B31B89E23}" type="parTrans" cxnId="{719228BC-5B7C-4ED3-A4B0-DD335CFBDBEA}">
      <dgm:prSet/>
      <dgm:spPr/>
      <dgm:t>
        <a:bodyPr/>
        <a:lstStyle/>
        <a:p>
          <a:endParaRPr lang="en-US"/>
        </a:p>
      </dgm:t>
    </dgm:pt>
    <dgm:pt modelId="{DEA03205-E7C7-4B6C-AB1E-AE6D75CACAEE}" type="sibTrans" cxnId="{719228BC-5B7C-4ED3-A4B0-DD335CFBDBEA}">
      <dgm:prSet/>
      <dgm:spPr/>
      <dgm:t>
        <a:bodyPr/>
        <a:lstStyle/>
        <a:p>
          <a:endParaRPr lang="en-US"/>
        </a:p>
      </dgm:t>
    </dgm:pt>
    <dgm:pt modelId="{CFD3170E-47D6-476E-BAFA-9A16D8491BD0}">
      <dgm:prSet custT="1"/>
      <dgm:spPr/>
      <dgm:t>
        <a:bodyPr/>
        <a:lstStyle/>
        <a:p>
          <a:r>
            <a:rPr lang="en-US" sz="1800" dirty="0">
              <a:latin typeface="Segoe UI" panose="020B0502040204020203" pitchFamily="34" charset="0"/>
              <a:ea typeface="Segoe UI" panose="020B0502040204020203" pitchFamily="34" charset="0"/>
              <a:cs typeface="Segoe UI" panose="020B0502040204020203" pitchFamily="34" charset="0"/>
            </a:rPr>
            <a:t>Support High-bandwidth Applications and Access Devices</a:t>
          </a:r>
        </a:p>
      </dgm:t>
    </dgm:pt>
    <dgm:pt modelId="{F80B474F-CB39-41BB-BF21-25AFA9894CAE}" type="parTrans" cxnId="{2458801D-32EC-4B1D-B1AA-341D8BC7D695}">
      <dgm:prSet/>
      <dgm:spPr/>
      <dgm:t>
        <a:bodyPr/>
        <a:lstStyle/>
        <a:p>
          <a:endParaRPr lang="en-US"/>
        </a:p>
      </dgm:t>
    </dgm:pt>
    <dgm:pt modelId="{9275AE72-E02D-4426-957B-070528E70144}" type="sibTrans" cxnId="{2458801D-32EC-4B1D-B1AA-341D8BC7D695}">
      <dgm:prSet/>
      <dgm:spPr/>
      <dgm:t>
        <a:bodyPr/>
        <a:lstStyle/>
        <a:p>
          <a:endParaRPr lang="en-US"/>
        </a:p>
      </dgm:t>
    </dgm:pt>
    <dgm:pt modelId="{F7A68BA0-BCA8-46AB-A0AC-CDAB9E3A03CC}">
      <dgm:prSet/>
      <dgm:spPr/>
      <dgm:t>
        <a:bodyPr/>
        <a:lstStyle/>
        <a:p>
          <a:r>
            <a:rPr lang="en-US" dirty="0">
              <a:latin typeface="Segoe UI" panose="020B0502040204020203" pitchFamily="34" charset="0"/>
              <a:ea typeface="Segoe UI" panose="020B0502040204020203" pitchFamily="34" charset="0"/>
              <a:cs typeface="Segoe UI" panose="020B0502040204020203" pitchFamily="34" charset="0"/>
            </a:rPr>
            <a:t>Upgrade LAN infrastructure to support digital learning content, video streaming, VoIP, and IP surveillance</a:t>
          </a:r>
        </a:p>
      </dgm:t>
    </dgm:pt>
    <dgm:pt modelId="{EA2810E5-7FFF-4D22-BD1A-B3D92C724D9C}" type="parTrans" cxnId="{7E9E6659-7F58-4050-95DF-31014751AF5F}">
      <dgm:prSet/>
      <dgm:spPr/>
      <dgm:t>
        <a:bodyPr/>
        <a:lstStyle/>
        <a:p>
          <a:endParaRPr lang="en-US"/>
        </a:p>
      </dgm:t>
    </dgm:pt>
    <dgm:pt modelId="{AE949B59-82D8-46C8-BA46-5F2D492B212E}" type="sibTrans" cxnId="{7E9E6659-7F58-4050-95DF-31014751AF5F}">
      <dgm:prSet/>
      <dgm:spPr/>
      <dgm:t>
        <a:bodyPr/>
        <a:lstStyle/>
        <a:p>
          <a:endParaRPr lang="en-US"/>
        </a:p>
      </dgm:t>
    </dgm:pt>
    <dgm:pt modelId="{F90BE57A-0450-4836-80F5-81CB935CCA00}">
      <dgm:prSet/>
      <dgm:spPr/>
      <dgm:t>
        <a:bodyPr/>
        <a:lstStyle/>
        <a:p>
          <a:r>
            <a:rPr lang="en-US" dirty="0">
              <a:latin typeface="Segoe UI" panose="020B0502040204020203" pitchFamily="34" charset="0"/>
              <a:ea typeface="Segoe UI" panose="020B0502040204020203" pitchFamily="34" charset="0"/>
              <a:cs typeface="Segoe UI" panose="020B0502040204020203" pitchFamily="34" charset="0"/>
            </a:rPr>
            <a:t>Scale to support growing number of </a:t>
          </a:r>
          <a:r>
            <a:rPr lang="en-US" dirty="0" err="1">
              <a:latin typeface="Segoe UI" panose="020B0502040204020203" pitchFamily="34" charset="0"/>
              <a:ea typeface="Segoe UI" panose="020B0502040204020203" pitchFamily="34" charset="0"/>
              <a:cs typeface="Segoe UI" panose="020B0502040204020203" pitchFamily="34" charset="0"/>
            </a:rPr>
            <a:t>PoE</a:t>
          </a:r>
          <a:r>
            <a:rPr lang="en-US" dirty="0">
              <a:latin typeface="Segoe UI" panose="020B0502040204020203" pitchFamily="34" charset="0"/>
              <a:ea typeface="Segoe UI" panose="020B0502040204020203" pitchFamily="34" charset="0"/>
              <a:cs typeface="Segoe UI" panose="020B0502040204020203" pitchFamily="34" charset="0"/>
            </a:rPr>
            <a:t>-powered endpoints - wireless APs, IP phones, IP security cameras, etc.</a:t>
          </a:r>
        </a:p>
      </dgm:t>
    </dgm:pt>
    <dgm:pt modelId="{2043A8B6-C9DD-49E7-B512-3142B9360EC1}" type="parTrans" cxnId="{34EA4138-D7AA-4DBE-A4F3-55C5C3521535}">
      <dgm:prSet/>
      <dgm:spPr/>
      <dgm:t>
        <a:bodyPr/>
        <a:lstStyle/>
        <a:p>
          <a:endParaRPr lang="en-US"/>
        </a:p>
      </dgm:t>
    </dgm:pt>
    <dgm:pt modelId="{C29944E4-6843-4733-86E2-6C66025A4AB1}" type="sibTrans" cxnId="{34EA4138-D7AA-4DBE-A4F3-55C5C3521535}">
      <dgm:prSet/>
      <dgm:spPr/>
      <dgm:t>
        <a:bodyPr/>
        <a:lstStyle/>
        <a:p>
          <a:endParaRPr lang="en-US"/>
        </a:p>
      </dgm:t>
    </dgm:pt>
    <dgm:pt modelId="{D79901B8-F96F-4756-BBDE-C71F2CE87ADF}">
      <dgm:prSet custT="1"/>
      <dgm:spPr/>
      <dgm:t>
        <a:bodyPr/>
        <a:lstStyle/>
        <a:p>
          <a:r>
            <a:rPr lang="en-US" sz="2000" dirty="0">
              <a:latin typeface="Segoe UI" panose="020B0502040204020203" pitchFamily="34" charset="0"/>
              <a:ea typeface="Segoe UI" panose="020B0502040204020203" pitchFamily="34" charset="0"/>
              <a:cs typeface="Segoe UI" panose="020B0502040204020203" pitchFamily="34" charset="0"/>
            </a:rPr>
            <a:t>Enhance cabling infrastructure</a:t>
          </a:r>
        </a:p>
      </dgm:t>
    </dgm:pt>
    <dgm:pt modelId="{25E52A60-2EB5-4967-B6BF-824A1D726337}" type="parTrans" cxnId="{87AA6B29-8C4F-473C-940E-59AC751D97BD}">
      <dgm:prSet/>
      <dgm:spPr/>
      <dgm:t>
        <a:bodyPr/>
        <a:lstStyle/>
        <a:p>
          <a:endParaRPr lang="en-US"/>
        </a:p>
      </dgm:t>
    </dgm:pt>
    <dgm:pt modelId="{A5ADFD3C-B6D6-444F-91FF-015672B8303B}" type="sibTrans" cxnId="{87AA6B29-8C4F-473C-940E-59AC751D97BD}">
      <dgm:prSet/>
      <dgm:spPr/>
      <dgm:t>
        <a:bodyPr/>
        <a:lstStyle/>
        <a:p>
          <a:endParaRPr lang="en-US"/>
        </a:p>
      </dgm:t>
    </dgm:pt>
    <dgm:pt modelId="{E9EC6BAA-5C07-433A-B23B-969FDAFCB0C7}">
      <dgm:prSet/>
      <dgm:spPr/>
      <dgm:t>
        <a:bodyPr/>
        <a:lstStyle/>
        <a:p>
          <a:r>
            <a:rPr lang="en-US" dirty="0">
              <a:latin typeface="Segoe UI" panose="020B0502040204020203" pitchFamily="34" charset="0"/>
              <a:ea typeface="Segoe UI" panose="020B0502040204020203" pitchFamily="34" charset="0"/>
              <a:cs typeface="Segoe UI" panose="020B0502040204020203" pitchFamily="34" charset="0"/>
            </a:rPr>
            <a:t>Legacy cabling infrastructure does not support voice and data applications</a:t>
          </a:r>
        </a:p>
      </dgm:t>
    </dgm:pt>
    <dgm:pt modelId="{0399F76E-5088-444E-B39B-A4C2E83B88F4}" type="parTrans" cxnId="{FA332BF0-EF02-40D8-BE73-AD6516531826}">
      <dgm:prSet/>
      <dgm:spPr/>
      <dgm:t>
        <a:bodyPr/>
        <a:lstStyle/>
        <a:p>
          <a:endParaRPr lang="en-US"/>
        </a:p>
      </dgm:t>
    </dgm:pt>
    <dgm:pt modelId="{5C6E3F6B-37F0-49D7-A286-A96B43F45856}" type="sibTrans" cxnId="{FA332BF0-EF02-40D8-BE73-AD6516531826}">
      <dgm:prSet/>
      <dgm:spPr/>
      <dgm:t>
        <a:bodyPr/>
        <a:lstStyle/>
        <a:p>
          <a:endParaRPr lang="en-US"/>
        </a:p>
      </dgm:t>
    </dgm:pt>
    <dgm:pt modelId="{101F05C2-45EC-4366-B07A-05580C96FA53}">
      <dgm:prSet/>
      <dgm:spPr/>
      <dgm:t>
        <a:bodyPr/>
        <a:lstStyle/>
        <a:p>
          <a:r>
            <a:rPr lang="en-US" dirty="0">
              <a:latin typeface="Segoe UI" panose="020B0502040204020203" pitchFamily="34" charset="0"/>
              <a:ea typeface="Segoe UI" panose="020B0502040204020203" pitchFamily="34" charset="0"/>
              <a:cs typeface="Segoe UI" panose="020B0502040204020203" pitchFamily="34" charset="0"/>
            </a:rPr>
            <a:t>Quickly resolve connectivity issues for staff and students</a:t>
          </a:r>
        </a:p>
      </dgm:t>
    </dgm:pt>
    <dgm:pt modelId="{7EF202A4-B853-4230-B8B3-AD6E8DE10D22}" type="parTrans" cxnId="{EF4FE2E1-5829-4514-A71B-C4C9BBE8E784}">
      <dgm:prSet/>
      <dgm:spPr/>
      <dgm:t>
        <a:bodyPr/>
        <a:lstStyle/>
        <a:p>
          <a:endParaRPr lang="en-US"/>
        </a:p>
      </dgm:t>
    </dgm:pt>
    <dgm:pt modelId="{9629E6F8-C56D-4F18-9D40-8E7B3C6046D9}" type="sibTrans" cxnId="{EF4FE2E1-5829-4514-A71B-C4C9BBE8E784}">
      <dgm:prSet/>
      <dgm:spPr/>
      <dgm:t>
        <a:bodyPr/>
        <a:lstStyle/>
        <a:p>
          <a:endParaRPr lang="en-US"/>
        </a:p>
      </dgm:t>
    </dgm:pt>
    <dgm:pt modelId="{1308E3AC-1557-4C1C-808F-5BBF83C426F2}">
      <dgm:prSet/>
      <dgm:spPr/>
      <dgm:t>
        <a:bodyPr/>
        <a:lstStyle/>
        <a:p>
          <a:r>
            <a:rPr lang="en-US" dirty="0">
              <a:latin typeface="Segoe UI" panose="020B0502040204020203" pitchFamily="34" charset="0"/>
              <a:ea typeface="Segoe UI" panose="020B0502040204020203" pitchFamily="34" charset="0"/>
              <a:cs typeface="Segoe UI" panose="020B0502040204020203" pitchFamily="34" charset="0"/>
            </a:rPr>
            <a:t>Enhance network reliability and ensure business continuity</a:t>
          </a:r>
        </a:p>
      </dgm:t>
    </dgm:pt>
    <dgm:pt modelId="{DE41EBC6-F850-43C2-B919-42347E5F9CC1}" type="parTrans" cxnId="{8D7CF605-B3A4-45D6-BEB9-F62D5070E98C}">
      <dgm:prSet/>
      <dgm:spPr/>
      <dgm:t>
        <a:bodyPr/>
        <a:lstStyle/>
        <a:p>
          <a:endParaRPr lang="en-US"/>
        </a:p>
      </dgm:t>
    </dgm:pt>
    <dgm:pt modelId="{DA0BF4FB-1680-4F28-B7C7-6227434DA8A0}" type="sibTrans" cxnId="{8D7CF605-B3A4-45D6-BEB9-F62D5070E98C}">
      <dgm:prSet/>
      <dgm:spPr/>
      <dgm:t>
        <a:bodyPr/>
        <a:lstStyle/>
        <a:p>
          <a:endParaRPr lang="en-US"/>
        </a:p>
      </dgm:t>
    </dgm:pt>
    <dgm:pt modelId="{90CB3C0A-2CC0-4F93-A76A-B2DB9185D656}">
      <dgm:prSet/>
      <dgm:spPr/>
      <dgm:t>
        <a:bodyPr/>
        <a:lstStyle/>
        <a:p>
          <a:r>
            <a:rPr lang="en-US" dirty="0">
              <a:latin typeface="Segoe UI" panose="020B0502040204020203" pitchFamily="34" charset="0"/>
              <a:ea typeface="Segoe UI" panose="020B0502040204020203" pitchFamily="34" charset="0"/>
              <a:cs typeface="Segoe UI" panose="020B0502040204020203" pitchFamily="34" charset="0"/>
            </a:rPr>
            <a:t>Re-cabling is both expensive and causes disruption to learning environment</a:t>
          </a:r>
        </a:p>
      </dgm:t>
    </dgm:pt>
    <dgm:pt modelId="{57D999CE-8C2A-4E18-946D-7C3F726BF870}" type="parTrans" cxnId="{6D35CC88-8487-4979-802C-5AB6918144AA}">
      <dgm:prSet/>
      <dgm:spPr/>
      <dgm:t>
        <a:bodyPr/>
        <a:lstStyle/>
        <a:p>
          <a:endParaRPr lang="en-US"/>
        </a:p>
      </dgm:t>
    </dgm:pt>
    <dgm:pt modelId="{79026EAF-FBDD-48ED-A7B6-14C2ABB7A3B2}" type="sibTrans" cxnId="{6D35CC88-8487-4979-802C-5AB6918144AA}">
      <dgm:prSet/>
      <dgm:spPr/>
      <dgm:t>
        <a:bodyPr/>
        <a:lstStyle/>
        <a:p>
          <a:endParaRPr lang="en-US"/>
        </a:p>
      </dgm:t>
    </dgm:pt>
    <dgm:pt modelId="{72481E6A-8CA1-4E52-A41D-E240BBB708FC}" type="pres">
      <dgm:prSet presAssocID="{F1CA018F-03F3-44E1-BB8D-106851F9899A}" presName="Name0" presStyleCnt="0">
        <dgm:presLayoutVars>
          <dgm:dir/>
          <dgm:animLvl val="lvl"/>
          <dgm:resizeHandles val="exact"/>
        </dgm:presLayoutVars>
      </dgm:prSet>
      <dgm:spPr/>
    </dgm:pt>
    <dgm:pt modelId="{79F6A307-B1EB-4201-867C-958F7B941064}" type="pres">
      <dgm:prSet presAssocID="{6D81F797-5AC7-42B2-BA5D-53C25109A346}" presName="linNode" presStyleCnt="0"/>
      <dgm:spPr/>
    </dgm:pt>
    <dgm:pt modelId="{5B0602B0-6AEC-4183-AC51-8778F8FE6CB4}" type="pres">
      <dgm:prSet presAssocID="{6D81F797-5AC7-42B2-BA5D-53C25109A346}" presName="parentText" presStyleLbl="node1" presStyleIdx="0" presStyleCnt="3">
        <dgm:presLayoutVars>
          <dgm:chMax val="1"/>
          <dgm:bulletEnabled val="1"/>
        </dgm:presLayoutVars>
      </dgm:prSet>
      <dgm:spPr/>
    </dgm:pt>
    <dgm:pt modelId="{5CC0B73C-3614-4275-BDFC-61EF722E1E48}" type="pres">
      <dgm:prSet presAssocID="{6D81F797-5AC7-42B2-BA5D-53C25109A346}" presName="descendantText" presStyleLbl="alignAccFollowNode1" presStyleIdx="0" presStyleCnt="3">
        <dgm:presLayoutVars>
          <dgm:bulletEnabled val="1"/>
        </dgm:presLayoutVars>
      </dgm:prSet>
      <dgm:spPr/>
    </dgm:pt>
    <dgm:pt modelId="{189C73D1-E776-47A6-8C54-F24AEC62DCAC}" type="pres">
      <dgm:prSet presAssocID="{8B27F8CB-4DB9-4477-A208-1EA9D0A8739B}" presName="sp" presStyleCnt="0"/>
      <dgm:spPr/>
    </dgm:pt>
    <dgm:pt modelId="{8FB4D586-86DD-4B41-8FB3-9150EEAC665E}" type="pres">
      <dgm:prSet presAssocID="{CFD3170E-47D6-476E-BAFA-9A16D8491BD0}" presName="linNode" presStyleCnt="0"/>
      <dgm:spPr/>
    </dgm:pt>
    <dgm:pt modelId="{B5830C8B-7504-422E-A2BB-9B48920AFDF6}" type="pres">
      <dgm:prSet presAssocID="{CFD3170E-47D6-476E-BAFA-9A16D8491BD0}" presName="parentText" presStyleLbl="node1" presStyleIdx="1" presStyleCnt="3">
        <dgm:presLayoutVars>
          <dgm:chMax val="1"/>
          <dgm:bulletEnabled val="1"/>
        </dgm:presLayoutVars>
      </dgm:prSet>
      <dgm:spPr/>
    </dgm:pt>
    <dgm:pt modelId="{9BD878BF-D837-439D-9652-720022465DA9}" type="pres">
      <dgm:prSet presAssocID="{CFD3170E-47D6-476E-BAFA-9A16D8491BD0}" presName="descendantText" presStyleLbl="alignAccFollowNode1" presStyleIdx="1" presStyleCnt="3">
        <dgm:presLayoutVars>
          <dgm:bulletEnabled val="1"/>
        </dgm:presLayoutVars>
      </dgm:prSet>
      <dgm:spPr/>
    </dgm:pt>
    <dgm:pt modelId="{BA7BE166-FC44-4184-8081-7F81AFD3619D}" type="pres">
      <dgm:prSet presAssocID="{9275AE72-E02D-4426-957B-070528E70144}" presName="sp" presStyleCnt="0"/>
      <dgm:spPr/>
    </dgm:pt>
    <dgm:pt modelId="{24726048-E918-416C-9F4E-957C1E476062}" type="pres">
      <dgm:prSet presAssocID="{D79901B8-F96F-4756-BBDE-C71F2CE87ADF}" presName="linNode" presStyleCnt="0"/>
      <dgm:spPr/>
    </dgm:pt>
    <dgm:pt modelId="{23894A07-55E9-492E-A3DB-D517FFB4AC3C}" type="pres">
      <dgm:prSet presAssocID="{D79901B8-F96F-4756-BBDE-C71F2CE87ADF}" presName="parentText" presStyleLbl="node1" presStyleIdx="2" presStyleCnt="3">
        <dgm:presLayoutVars>
          <dgm:chMax val="1"/>
          <dgm:bulletEnabled val="1"/>
        </dgm:presLayoutVars>
      </dgm:prSet>
      <dgm:spPr/>
    </dgm:pt>
    <dgm:pt modelId="{1E1462F6-47FD-4EBA-B65D-4AD0E4967678}" type="pres">
      <dgm:prSet presAssocID="{D79901B8-F96F-4756-BBDE-C71F2CE87ADF}" presName="descendantText" presStyleLbl="alignAccFollowNode1" presStyleIdx="2" presStyleCnt="3">
        <dgm:presLayoutVars>
          <dgm:bulletEnabled val="1"/>
        </dgm:presLayoutVars>
      </dgm:prSet>
      <dgm:spPr/>
    </dgm:pt>
  </dgm:ptLst>
  <dgm:cxnLst>
    <dgm:cxn modelId="{8D7CF605-B3A4-45D6-BEB9-F62D5070E98C}" srcId="{CFD3170E-47D6-476E-BAFA-9A16D8491BD0}" destId="{1308E3AC-1557-4C1C-808F-5BBF83C426F2}" srcOrd="2" destOrd="0" parTransId="{DE41EBC6-F850-43C2-B919-42347E5F9CC1}" sibTransId="{DA0BF4FB-1680-4F28-B7C7-6227434DA8A0}"/>
    <dgm:cxn modelId="{B5CED90B-3B95-4F94-B814-9C4D871F784A}" type="presOf" srcId="{90CB3C0A-2CC0-4F93-A76A-B2DB9185D656}" destId="{1E1462F6-47FD-4EBA-B65D-4AD0E4967678}" srcOrd="0" destOrd="1" presId="urn:microsoft.com/office/officeart/2005/8/layout/vList5"/>
    <dgm:cxn modelId="{1B2F5E1A-C7AE-4AFA-96A6-B7C9D884255F}" type="presOf" srcId="{5488FD3F-0EC5-41B9-B166-E6DF09FAF653}" destId="{5CC0B73C-3614-4275-BDFC-61EF722E1E48}" srcOrd="0" destOrd="1" presId="urn:microsoft.com/office/officeart/2005/8/layout/vList5"/>
    <dgm:cxn modelId="{2458801D-32EC-4B1D-B1AA-341D8BC7D695}" srcId="{F1CA018F-03F3-44E1-BB8D-106851F9899A}" destId="{CFD3170E-47D6-476E-BAFA-9A16D8491BD0}" srcOrd="1" destOrd="0" parTransId="{F80B474F-CB39-41BB-BF21-25AFA9894CAE}" sibTransId="{9275AE72-E02D-4426-957B-070528E70144}"/>
    <dgm:cxn modelId="{87AA6B29-8C4F-473C-940E-59AC751D97BD}" srcId="{F1CA018F-03F3-44E1-BB8D-106851F9899A}" destId="{D79901B8-F96F-4756-BBDE-C71F2CE87ADF}" srcOrd="2" destOrd="0" parTransId="{25E52A60-2EB5-4967-B6BF-824A1D726337}" sibTransId="{A5ADFD3C-B6D6-444F-91FF-015672B8303B}"/>
    <dgm:cxn modelId="{2CC95B34-B8CC-4A33-8C8B-2D8794AF5AF6}" srcId="{6D81F797-5AC7-42B2-BA5D-53C25109A346}" destId="{4A8FFB49-E300-479F-A264-763D4C4B03E8}" srcOrd="0" destOrd="0" parTransId="{3AF1CF9B-0467-445D-B9DC-1CB219CF454B}" sibTransId="{C65F8770-2B90-4397-8517-595970703E55}"/>
    <dgm:cxn modelId="{34EA4138-D7AA-4DBE-A4F3-55C5C3521535}" srcId="{CFD3170E-47D6-476E-BAFA-9A16D8491BD0}" destId="{F90BE57A-0450-4836-80F5-81CB935CCA00}" srcOrd="1" destOrd="0" parTransId="{2043A8B6-C9DD-49E7-B512-3142B9360EC1}" sibTransId="{C29944E4-6843-4733-86E2-6C66025A4AB1}"/>
    <dgm:cxn modelId="{66EC0B3D-D11A-49B1-8CCB-BEA21C099E45}" type="presOf" srcId="{1308E3AC-1557-4C1C-808F-5BBF83C426F2}" destId="{9BD878BF-D837-439D-9652-720022465DA9}" srcOrd="0" destOrd="2" presId="urn:microsoft.com/office/officeart/2005/8/layout/vList5"/>
    <dgm:cxn modelId="{1445A55E-9F56-48C5-B854-0600E466CE99}" type="presOf" srcId="{6D81F797-5AC7-42B2-BA5D-53C25109A346}" destId="{5B0602B0-6AEC-4183-AC51-8778F8FE6CB4}" srcOrd="0" destOrd="0" presId="urn:microsoft.com/office/officeart/2005/8/layout/vList5"/>
    <dgm:cxn modelId="{333B8847-F430-48F0-9909-56B15D1F338F}" srcId="{F1CA018F-03F3-44E1-BB8D-106851F9899A}" destId="{6D81F797-5AC7-42B2-BA5D-53C25109A346}" srcOrd="0" destOrd="0" parTransId="{361CAC2D-5022-4FF7-AB78-FE9A6AD223A2}" sibTransId="{8B27F8CB-4DB9-4477-A208-1EA9D0A8739B}"/>
    <dgm:cxn modelId="{EBCA5F50-BE6F-42CB-B09F-6B9977650E60}" type="presOf" srcId="{F1CA018F-03F3-44E1-BB8D-106851F9899A}" destId="{72481E6A-8CA1-4E52-A41D-E240BBB708FC}" srcOrd="0" destOrd="0" presId="urn:microsoft.com/office/officeart/2005/8/layout/vList5"/>
    <dgm:cxn modelId="{7E9E6659-7F58-4050-95DF-31014751AF5F}" srcId="{CFD3170E-47D6-476E-BAFA-9A16D8491BD0}" destId="{F7A68BA0-BCA8-46AB-A0AC-CDAB9E3A03CC}" srcOrd="0" destOrd="0" parTransId="{EA2810E5-7FFF-4D22-BD1A-B3D92C724D9C}" sibTransId="{AE949B59-82D8-46C8-BA46-5F2D492B212E}"/>
    <dgm:cxn modelId="{6D35CC88-8487-4979-802C-5AB6918144AA}" srcId="{D79901B8-F96F-4756-BBDE-C71F2CE87ADF}" destId="{90CB3C0A-2CC0-4F93-A76A-B2DB9185D656}" srcOrd="1" destOrd="0" parTransId="{57D999CE-8C2A-4E18-946D-7C3F726BF870}" sibTransId="{79026EAF-FBDD-48ED-A7B6-14C2ABB7A3B2}"/>
    <dgm:cxn modelId="{3E5CCB95-91CA-4574-B6B6-C5EFC2CB3E38}" type="presOf" srcId="{101F05C2-45EC-4366-B07A-05580C96FA53}" destId="{5CC0B73C-3614-4275-BDFC-61EF722E1E48}" srcOrd="0" destOrd="2" presId="urn:microsoft.com/office/officeart/2005/8/layout/vList5"/>
    <dgm:cxn modelId="{2193F7AA-A656-4A13-B6CC-B4517BBFED74}" type="presOf" srcId="{4A8FFB49-E300-479F-A264-763D4C4B03E8}" destId="{5CC0B73C-3614-4275-BDFC-61EF722E1E48}" srcOrd="0" destOrd="0" presId="urn:microsoft.com/office/officeart/2005/8/layout/vList5"/>
    <dgm:cxn modelId="{52E21ABB-9C9F-4A6A-B3F7-456136C0CC09}" type="presOf" srcId="{CFD3170E-47D6-476E-BAFA-9A16D8491BD0}" destId="{B5830C8B-7504-422E-A2BB-9B48920AFDF6}" srcOrd="0" destOrd="0" presId="urn:microsoft.com/office/officeart/2005/8/layout/vList5"/>
    <dgm:cxn modelId="{719228BC-5B7C-4ED3-A4B0-DD335CFBDBEA}" srcId="{6D81F797-5AC7-42B2-BA5D-53C25109A346}" destId="{5488FD3F-0EC5-41B9-B166-E6DF09FAF653}" srcOrd="1" destOrd="0" parTransId="{CF7E5ECA-95EC-4596-AC4C-840B31B89E23}" sibTransId="{DEA03205-E7C7-4B6C-AB1E-AE6D75CACAEE}"/>
    <dgm:cxn modelId="{EBFDA5C4-8351-419B-9DA0-458C7255D01F}" type="presOf" srcId="{E9EC6BAA-5C07-433A-B23B-969FDAFCB0C7}" destId="{1E1462F6-47FD-4EBA-B65D-4AD0E4967678}" srcOrd="0" destOrd="0" presId="urn:microsoft.com/office/officeart/2005/8/layout/vList5"/>
    <dgm:cxn modelId="{5EC8F0D4-7215-4B38-94F0-123A7CB3955F}" type="presOf" srcId="{F90BE57A-0450-4836-80F5-81CB935CCA00}" destId="{9BD878BF-D837-439D-9652-720022465DA9}" srcOrd="0" destOrd="1" presId="urn:microsoft.com/office/officeart/2005/8/layout/vList5"/>
    <dgm:cxn modelId="{EF4FE2E1-5829-4514-A71B-C4C9BBE8E784}" srcId="{6D81F797-5AC7-42B2-BA5D-53C25109A346}" destId="{101F05C2-45EC-4366-B07A-05580C96FA53}" srcOrd="2" destOrd="0" parTransId="{7EF202A4-B853-4230-B8B3-AD6E8DE10D22}" sibTransId="{9629E6F8-C56D-4F18-9D40-8E7B3C6046D9}"/>
    <dgm:cxn modelId="{FAA93BE9-2A59-4D6A-A3F1-6A9C7DB5041B}" type="presOf" srcId="{F7A68BA0-BCA8-46AB-A0AC-CDAB9E3A03CC}" destId="{9BD878BF-D837-439D-9652-720022465DA9}" srcOrd="0" destOrd="0" presId="urn:microsoft.com/office/officeart/2005/8/layout/vList5"/>
    <dgm:cxn modelId="{FA332BF0-EF02-40D8-BE73-AD6516531826}" srcId="{D79901B8-F96F-4756-BBDE-C71F2CE87ADF}" destId="{E9EC6BAA-5C07-433A-B23B-969FDAFCB0C7}" srcOrd="0" destOrd="0" parTransId="{0399F76E-5088-444E-B39B-A4C2E83B88F4}" sibTransId="{5C6E3F6B-37F0-49D7-A286-A96B43F45856}"/>
    <dgm:cxn modelId="{1CC9D0F2-889F-4574-832D-2B042C4B4696}" type="presOf" srcId="{D79901B8-F96F-4756-BBDE-C71F2CE87ADF}" destId="{23894A07-55E9-492E-A3DB-D517FFB4AC3C}" srcOrd="0" destOrd="0" presId="urn:microsoft.com/office/officeart/2005/8/layout/vList5"/>
    <dgm:cxn modelId="{B1D29A6F-0AAE-46CB-8962-3B72E8DF5B8C}" type="presParOf" srcId="{72481E6A-8CA1-4E52-A41D-E240BBB708FC}" destId="{79F6A307-B1EB-4201-867C-958F7B941064}" srcOrd="0" destOrd="0" presId="urn:microsoft.com/office/officeart/2005/8/layout/vList5"/>
    <dgm:cxn modelId="{863945A4-D354-4BD2-BA56-50FAB6212B68}" type="presParOf" srcId="{79F6A307-B1EB-4201-867C-958F7B941064}" destId="{5B0602B0-6AEC-4183-AC51-8778F8FE6CB4}" srcOrd="0" destOrd="0" presId="urn:microsoft.com/office/officeart/2005/8/layout/vList5"/>
    <dgm:cxn modelId="{9BD51CEB-8518-48BF-8906-B4DD2B2B86DE}" type="presParOf" srcId="{79F6A307-B1EB-4201-867C-958F7B941064}" destId="{5CC0B73C-3614-4275-BDFC-61EF722E1E48}" srcOrd="1" destOrd="0" presId="urn:microsoft.com/office/officeart/2005/8/layout/vList5"/>
    <dgm:cxn modelId="{E7329B65-E718-4E36-8EFD-122EC12FE4A8}" type="presParOf" srcId="{72481E6A-8CA1-4E52-A41D-E240BBB708FC}" destId="{189C73D1-E776-47A6-8C54-F24AEC62DCAC}" srcOrd="1" destOrd="0" presId="urn:microsoft.com/office/officeart/2005/8/layout/vList5"/>
    <dgm:cxn modelId="{C283EDF9-D6EA-4405-8188-EB446058C3EB}" type="presParOf" srcId="{72481E6A-8CA1-4E52-A41D-E240BBB708FC}" destId="{8FB4D586-86DD-4B41-8FB3-9150EEAC665E}" srcOrd="2" destOrd="0" presId="urn:microsoft.com/office/officeart/2005/8/layout/vList5"/>
    <dgm:cxn modelId="{BEB6736E-7CBF-4783-99E5-87930B40340C}" type="presParOf" srcId="{8FB4D586-86DD-4B41-8FB3-9150EEAC665E}" destId="{B5830C8B-7504-422E-A2BB-9B48920AFDF6}" srcOrd="0" destOrd="0" presId="urn:microsoft.com/office/officeart/2005/8/layout/vList5"/>
    <dgm:cxn modelId="{F54E84F4-2B2D-4A96-857A-DD9FECDFAB10}" type="presParOf" srcId="{8FB4D586-86DD-4B41-8FB3-9150EEAC665E}" destId="{9BD878BF-D837-439D-9652-720022465DA9}" srcOrd="1" destOrd="0" presId="urn:microsoft.com/office/officeart/2005/8/layout/vList5"/>
    <dgm:cxn modelId="{B7576F15-33FC-4B85-8FB3-2AC26270604C}" type="presParOf" srcId="{72481E6A-8CA1-4E52-A41D-E240BBB708FC}" destId="{BA7BE166-FC44-4184-8081-7F81AFD3619D}" srcOrd="3" destOrd="0" presId="urn:microsoft.com/office/officeart/2005/8/layout/vList5"/>
    <dgm:cxn modelId="{6FEE59BC-66AC-4EEB-AF6E-2010D0980F71}" type="presParOf" srcId="{72481E6A-8CA1-4E52-A41D-E240BBB708FC}" destId="{24726048-E918-416C-9F4E-957C1E476062}" srcOrd="4" destOrd="0" presId="urn:microsoft.com/office/officeart/2005/8/layout/vList5"/>
    <dgm:cxn modelId="{AF0BCFF3-77A8-4B14-B814-D86BB49D5C1C}" type="presParOf" srcId="{24726048-E918-416C-9F4E-957C1E476062}" destId="{23894A07-55E9-492E-A3DB-D517FFB4AC3C}" srcOrd="0" destOrd="0" presId="urn:microsoft.com/office/officeart/2005/8/layout/vList5"/>
    <dgm:cxn modelId="{B61AFF1F-AF21-4553-9700-7751D6D19CF1}" type="presParOf" srcId="{24726048-E918-416C-9F4E-957C1E476062}" destId="{1E1462F6-47FD-4EBA-B65D-4AD0E496767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C39E8-70E7-49AB-BB1E-494760293275}">
      <dsp:nvSpPr>
        <dsp:cNvPr id="0" name=""/>
        <dsp:cNvSpPr/>
      </dsp:nvSpPr>
      <dsp:spPr>
        <a:xfrm>
          <a:off x="2257531" y="1690787"/>
          <a:ext cx="1297609" cy="1297609"/>
        </a:xfrm>
        <a:prstGeom prst="ellipse">
          <a:avLst/>
        </a:prstGeom>
        <a:solidFill>
          <a:schemeClr val="bg2">
            <a:alpha val="50000"/>
          </a:schemeClr>
        </a:solidFill>
        <a:ln w="254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Segoe UI" panose="020B0502040204020203" pitchFamily="34" charset="0"/>
              <a:ea typeface="Segoe UI" panose="020B0502040204020203" pitchFamily="34" charset="0"/>
              <a:cs typeface="Segoe UI" panose="020B0502040204020203" pitchFamily="34" charset="0"/>
            </a:rPr>
            <a:t>More APs</a:t>
          </a:r>
        </a:p>
      </dsp:txBody>
      <dsp:txXfrm>
        <a:off x="2447561" y="1880817"/>
        <a:ext cx="917549" cy="917549"/>
      </dsp:txXfrm>
    </dsp:sp>
    <dsp:sp modelId="{20000E73-3870-418B-8DFE-DFBB1460AEB1}">
      <dsp:nvSpPr>
        <dsp:cNvPr id="0" name=""/>
        <dsp:cNvSpPr/>
      </dsp:nvSpPr>
      <dsp:spPr>
        <a:xfrm rot="16311852">
          <a:off x="2737393" y="1474084"/>
          <a:ext cx="392878" cy="41421"/>
        </a:xfrm>
        <a:custGeom>
          <a:avLst/>
          <a:gdLst/>
          <a:ahLst/>
          <a:cxnLst/>
          <a:rect l="0" t="0" r="0" b="0"/>
          <a:pathLst>
            <a:path>
              <a:moveTo>
                <a:pt x="0" y="20710"/>
              </a:moveTo>
              <a:lnTo>
                <a:pt x="392878" y="20710"/>
              </a:lnTo>
            </a:path>
          </a:pathLst>
        </a:custGeom>
        <a:noFill/>
        <a:ln w="25400" cap="flat" cmpd="sng" algn="ctr">
          <a:solidFill>
            <a:schemeClr val="bg1"/>
          </a:solidFill>
          <a:prstDash val="solid"/>
        </a:ln>
        <a:effectLst/>
        <a:scene3d>
          <a:camera prst="orthographicFront">
            <a:rot lat="0" lon="0" rev="0"/>
          </a:camera>
          <a:lightRig rig="threePt" dir="t"/>
        </a:scene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24011" y="1484973"/>
        <a:ext cx="19643" cy="19643"/>
      </dsp:txXfrm>
    </dsp:sp>
    <dsp:sp modelId="{3B69D976-4AA7-4996-B799-277DE02B646B}">
      <dsp:nvSpPr>
        <dsp:cNvPr id="0" name=""/>
        <dsp:cNvSpPr/>
      </dsp:nvSpPr>
      <dsp:spPr>
        <a:xfrm>
          <a:off x="2178128" y="1086"/>
          <a:ext cx="1566409" cy="1297609"/>
        </a:xfrm>
        <a:prstGeom prst="ellipse">
          <a:avLst/>
        </a:prstGeom>
        <a:solidFill>
          <a:schemeClr val="accent6">
            <a:alpha val="50000"/>
          </a:schemeClr>
        </a:solidFill>
        <a:ln w="254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Segoe UI" panose="020B0502040204020203" pitchFamily="34" charset="0"/>
              <a:ea typeface="Segoe UI" panose="020B0502040204020203" pitchFamily="34" charset="0"/>
              <a:cs typeface="Segoe UI" panose="020B0502040204020203" pitchFamily="34" charset="0"/>
            </a:rPr>
            <a:t>More Coverage</a:t>
          </a:r>
        </a:p>
      </dsp:txBody>
      <dsp:txXfrm>
        <a:off x="2407523" y="191116"/>
        <a:ext cx="1107619" cy="917549"/>
      </dsp:txXfrm>
    </dsp:sp>
    <dsp:sp modelId="{BB983382-8F87-4A17-B490-F9320BF342B9}">
      <dsp:nvSpPr>
        <dsp:cNvPr id="0" name=""/>
        <dsp:cNvSpPr/>
      </dsp:nvSpPr>
      <dsp:spPr>
        <a:xfrm rot="19826442">
          <a:off x="3443692" y="1896457"/>
          <a:ext cx="414952" cy="41421"/>
        </a:xfrm>
        <a:custGeom>
          <a:avLst/>
          <a:gdLst/>
          <a:ahLst/>
          <a:cxnLst/>
          <a:rect l="0" t="0" r="0" b="0"/>
          <a:pathLst>
            <a:path>
              <a:moveTo>
                <a:pt x="0" y="20710"/>
              </a:moveTo>
              <a:lnTo>
                <a:pt x="414952" y="20710"/>
              </a:lnTo>
            </a:path>
          </a:pathLst>
        </a:custGeom>
        <a:noFill/>
        <a:ln w="25400" cap="flat" cmpd="sng" algn="ctr">
          <a:solidFill>
            <a:schemeClr val="bg1"/>
          </a:solidFill>
          <a:prstDash val="solid"/>
        </a:ln>
        <a:effectLst/>
        <a:scene3d>
          <a:camera prst="orthographicFront">
            <a:rot lat="0" lon="0" rev="0"/>
          </a:camera>
          <a:lightRig rig="threePt" dir="t"/>
        </a:scene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40795" y="1906794"/>
        <a:ext cx="20747" cy="20747"/>
      </dsp:txXfrm>
    </dsp:sp>
    <dsp:sp modelId="{81ACFEAD-89F2-4AEA-B0BA-3C89E09D04F5}">
      <dsp:nvSpPr>
        <dsp:cNvPr id="0" name=""/>
        <dsp:cNvSpPr/>
      </dsp:nvSpPr>
      <dsp:spPr>
        <a:xfrm>
          <a:off x="3747196" y="845939"/>
          <a:ext cx="1297609" cy="1297609"/>
        </a:xfrm>
        <a:prstGeom prst="ellipse">
          <a:avLst/>
        </a:prstGeom>
        <a:solidFill>
          <a:schemeClr val="accent1">
            <a:hueOff val="0"/>
            <a:satOff val="0"/>
            <a:lumOff val="0"/>
            <a:alpha val="50000"/>
          </a:schemeClr>
        </a:solidFill>
        <a:ln w="254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Segoe UI" panose="020B0502040204020203" pitchFamily="34" charset="0"/>
              <a:ea typeface="Segoe UI" panose="020B0502040204020203" pitchFamily="34" charset="0"/>
              <a:cs typeface="Segoe UI" panose="020B0502040204020203" pitchFamily="34" charset="0"/>
            </a:rPr>
            <a:t>More Users</a:t>
          </a:r>
        </a:p>
      </dsp:txBody>
      <dsp:txXfrm>
        <a:off x="3937226" y="1035969"/>
        <a:ext cx="917549" cy="917549"/>
      </dsp:txXfrm>
    </dsp:sp>
    <dsp:sp modelId="{454EF6C8-DFA9-490C-88D8-4725DDF974FC}">
      <dsp:nvSpPr>
        <dsp:cNvPr id="0" name=""/>
        <dsp:cNvSpPr/>
      </dsp:nvSpPr>
      <dsp:spPr>
        <a:xfrm rot="1800000">
          <a:off x="3441953" y="2741306"/>
          <a:ext cx="392090" cy="41421"/>
        </a:xfrm>
        <a:custGeom>
          <a:avLst/>
          <a:gdLst/>
          <a:ahLst/>
          <a:cxnLst/>
          <a:rect l="0" t="0" r="0" b="0"/>
          <a:pathLst>
            <a:path>
              <a:moveTo>
                <a:pt x="0" y="20710"/>
              </a:moveTo>
              <a:lnTo>
                <a:pt x="392090" y="20710"/>
              </a:lnTo>
            </a:path>
          </a:pathLst>
        </a:custGeom>
        <a:noFill/>
        <a:ln w="25400" cap="flat" cmpd="sng" algn="ctr">
          <a:solidFill>
            <a:schemeClr val="bg1"/>
          </a:solidFill>
          <a:prstDash val="solid"/>
        </a:ln>
        <a:effectLst/>
        <a:scene3d>
          <a:camera prst="orthographicFront">
            <a:rot lat="0" lon="0" rev="0"/>
          </a:camera>
          <a:lightRig rig="threePt" dir="t"/>
        </a:scene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8196" y="2752214"/>
        <a:ext cx="19604" cy="19604"/>
      </dsp:txXfrm>
    </dsp:sp>
    <dsp:sp modelId="{21213B0C-4EFE-432D-8523-30862EE1F42D}">
      <dsp:nvSpPr>
        <dsp:cNvPr id="0" name=""/>
        <dsp:cNvSpPr/>
      </dsp:nvSpPr>
      <dsp:spPr>
        <a:xfrm>
          <a:off x="3720855" y="2535637"/>
          <a:ext cx="1297609" cy="1297609"/>
        </a:xfrm>
        <a:prstGeom prst="ellipse">
          <a:avLst/>
        </a:prstGeom>
        <a:solidFill>
          <a:schemeClr val="accent2">
            <a:alpha val="50000"/>
          </a:schemeClr>
        </a:solidFill>
        <a:ln w="254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Segoe UI" panose="020B0502040204020203" pitchFamily="34" charset="0"/>
              <a:ea typeface="Segoe UI" panose="020B0502040204020203" pitchFamily="34" charset="0"/>
              <a:cs typeface="Segoe UI" panose="020B0502040204020203" pitchFamily="34" charset="0"/>
            </a:rPr>
            <a:t>More Devices</a:t>
          </a:r>
        </a:p>
      </dsp:txBody>
      <dsp:txXfrm>
        <a:off x="3910885" y="2725667"/>
        <a:ext cx="917549" cy="917549"/>
      </dsp:txXfrm>
    </dsp:sp>
    <dsp:sp modelId="{0CD36A05-1E37-4315-8C57-C5C168B5B3ED}">
      <dsp:nvSpPr>
        <dsp:cNvPr id="0" name=""/>
        <dsp:cNvSpPr/>
      </dsp:nvSpPr>
      <dsp:spPr>
        <a:xfrm rot="5400000">
          <a:off x="2726754" y="3147267"/>
          <a:ext cx="359163" cy="41421"/>
        </a:xfrm>
        <a:custGeom>
          <a:avLst/>
          <a:gdLst/>
          <a:ahLst/>
          <a:cxnLst/>
          <a:rect l="0" t="0" r="0" b="0"/>
          <a:pathLst>
            <a:path>
              <a:moveTo>
                <a:pt x="0" y="20710"/>
              </a:moveTo>
              <a:lnTo>
                <a:pt x="359163" y="20710"/>
              </a:lnTo>
            </a:path>
          </a:pathLst>
        </a:custGeom>
        <a:noFill/>
        <a:ln w="25400" cap="flat" cmpd="sng" algn="ctr">
          <a:solidFill>
            <a:schemeClr val="bg1"/>
          </a:solidFill>
          <a:prstDash val="solid"/>
        </a:ln>
        <a:effectLst/>
        <a:scene3d>
          <a:camera prst="orthographicFront">
            <a:rot lat="0" lon="0" rev="0"/>
          </a:camera>
          <a:lightRig rig="threePt" dir="t"/>
        </a:scene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97357" y="3158999"/>
        <a:ext cx="17958" cy="17958"/>
      </dsp:txXfrm>
    </dsp:sp>
    <dsp:sp modelId="{57873A38-A882-4422-870A-E5F869FA5C87}">
      <dsp:nvSpPr>
        <dsp:cNvPr id="0" name=""/>
        <dsp:cNvSpPr/>
      </dsp:nvSpPr>
      <dsp:spPr>
        <a:xfrm>
          <a:off x="2235511" y="3347560"/>
          <a:ext cx="1341650" cy="1363463"/>
        </a:xfrm>
        <a:prstGeom prst="ellipse">
          <a:avLst/>
        </a:prstGeom>
        <a:solidFill>
          <a:schemeClr val="accent3">
            <a:alpha val="50000"/>
          </a:schemeClr>
        </a:solidFill>
        <a:ln w="254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Segoe UI" panose="020B0502040204020203" pitchFamily="34" charset="0"/>
              <a:ea typeface="Segoe UI" panose="020B0502040204020203" pitchFamily="34" charset="0"/>
              <a:cs typeface="Segoe UI" panose="020B0502040204020203" pitchFamily="34" charset="0"/>
            </a:rPr>
            <a:t>More Apps</a:t>
          </a:r>
        </a:p>
      </dsp:txBody>
      <dsp:txXfrm>
        <a:off x="2431991" y="3547235"/>
        <a:ext cx="948690" cy="964113"/>
      </dsp:txXfrm>
    </dsp:sp>
    <dsp:sp modelId="{066CD836-B98C-481D-A2BD-CA981622489D}">
      <dsp:nvSpPr>
        <dsp:cNvPr id="0" name=""/>
        <dsp:cNvSpPr/>
      </dsp:nvSpPr>
      <dsp:spPr>
        <a:xfrm rot="9000000">
          <a:off x="1978629" y="2741306"/>
          <a:ext cx="392090" cy="41421"/>
        </a:xfrm>
        <a:custGeom>
          <a:avLst/>
          <a:gdLst/>
          <a:ahLst/>
          <a:cxnLst/>
          <a:rect l="0" t="0" r="0" b="0"/>
          <a:pathLst>
            <a:path>
              <a:moveTo>
                <a:pt x="0" y="20710"/>
              </a:moveTo>
              <a:lnTo>
                <a:pt x="392090" y="20710"/>
              </a:lnTo>
            </a:path>
          </a:pathLst>
        </a:custGeom>
        <a:noFill/>
        <a:ln w="25400" cap="flat" cmpd="sng" algn="ctr">
          <a:solidFill>
            <a:schemeClr val="bg1"/>
          </a:solidFill>
          <a:prstDash val="solid"/>
        </a:ln>
        <a:effectLst/>
        <a:scene3d>
          <a:camera prst="orthographicFront">
            <a:rot lat="0" lon="0" rev="0"/>
          </a:camera>
          <a:lightRig rig="threePt" dir="t"/>
        </a:scene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164872" y="2752214"/>
        <a:ext cx="19604" cy="19604"/>
      </dsp:txXfrm>
    </dsp:sp>
    <dsp:sp modelId="{B13EBC01-159A-4C55-A1D6-332F366048AA}">
      <dsp:nvSpPr>
        <dsp:cNvPr id="0" name=""/>
        <dsp:cNvSpPr/>
      </dsp:nvSpPr>
      <dsp:spPr>
        <a:xfrm>
          <a:off x="794208" y="2535637"/>
          <a:ext cx="1297609" cy="1297609"/>
        </a:xfrm>
        <a:prstGeom prst="ellipse">
          <a:avLst/>
        </a:prstGeom>
        <a:solidFill>
          <a:schemeClr val="accent4">
            <a:alpha val="50000"/>
          </a:schemeClr>
        </a:solidFill>
        <a:ln w="254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Segoe UI" panose="020B0502040204020203" pitchFamily="34" charset="0"/>
              <a:ea typeface="Segoe UI" panose="020B0502040204020203" pitchFamily="34" charset="0"/>
              <a:cs typeface="Segoe UI" panose="020B0502040204020203" pitchFamily="34" charset="0"/>
            </a:rPr>
            <a:t>More Traffic</a:t>
          </a:r>
        </a:p>
      </dsp:txBody>
      <dsp:txXfrm>
        <a:off x="984238" y="2725667"/>
        <a:ext cx="917549" cy="917549"/>
      </dsp:txXfrm>
    </dsp:sp>
    <dsp:sp modelId="{DDF1A691-4E75-475C-AC48-6D924FC9122A}">
      <dsp:nvSpPr>
        <dsp:cNvPr id="0" name=""/>
        <dsp:cNvSpPr/>
      </dsp:nvSpPr>
      <dsp:spPr>
        <a:xfrm rot="12600000">
          <a:off x="2088442" y="1925880"/>
          <a:ext cx="274393" cy="41421"/>
        </a:xfrm>
        <a:custGeom>
          <a:avLst/>
          <a:gdLst/>
          <a:ahLst/>
          <a:cxnLst/>
          <a:rect l="0" t="0" r="0" b="0"/>
          <a:pathLst>
            <a:path>
              <a:moveTo>
                <a:pt x="0" y="20710"/>
              </a:moveTo>
              <a:lnTo>
                <a:pt x="274393" y="20710"/>
              </a:lnTo>
            </a:path>
          </a:pathLst>
        </a:custGeom>
        <a:noFill/>
        <a:ln w="25400" cap="flat" cmpd="sng" algn="ctr">
          <a:solidFill>
            <a:schemeClr val="bg1"/>
          </a:solidFill>
          <a:prstDash val="solid"/>
        </a:ln>
        <a:effectLst/>
        <a:scene3d>
          <a:camera prst="orthographicFront">
            <a:rot lat="0" lon="0" rev="0"/>
          </a:camera>
          <a:lightRig rig="threePt" dir="t"/>
        </a:scene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218779" y="1939731"/>
        <a:ext cx="13719" cy="13719"/>
      </dsp:txXfrm>
    </dsp:sp>
    <dsp:sp modelId="{FE339046-DF46-49D6-B695-6DA2BCFAC465}">
      <dsp:nvSpPr>
        <dsp:cNvPr id="0" name=""/>
        <dsp:cNvSpPr/>
      </dsp:nvSpPr>
      <dsp:spPr>
        <a:xfrm>
          <a:off x="620335" y="845937"/>
          <a:ext cx="1645356" cy="1297609"/>
        </a:xfrm>
        <a:prstGeom prst="ellipse">
          <a:avLst/>
        </a:prstGeom>
        <a:solidFill>
          <a:schemeClr val="accent5">
            <a:alpha val="50000"/>
          </a:schemeClr>
        </a:solidFill>
        <a:ln w="254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Segoe UI" panose="020B0502040204020203" pitchFamily="34" charset="0"/>
              <a:ea typeface="Segoe UI" panose="020B0502040204020203" pitchFamily="34" charset="0"/>
              <a:cs typeface="Segoe UI" panose="020B0502040204020203" pitchFamily="34" charset="0"/>
            </a:rPr>
            <a:t>More Locations</a:t>
          </a:r>
        </a:p>
      </dsp:txBody>
      <dsp:txXfrm>
        <a:off x="861292" y="1035967"/>
        <a:ext cx="1163442" cy="917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0B73C-3614-4275-BDFC-61EF722E1E48}">
      <dsp:nvSpPr>
        <dsp:cNvPr id="0" name=""/>
        <dsp:cNvSpPr/>
      </dsp:nvSpPr>
      <dsp:spPr>
        <a:xfrm rot="5400000">
          <a:off x="3613671" y="-1243612"/>
          <a:ext cx="1166849" cy="3950208"/>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Segoe UI" panose="020B0502040204020203" pitchFamily="34" charset="0"/>
              <a:ea typeface="Segoe UI" panose="020B0502040204020203" pitchFamily="34" charset="0"/>
              <a:cs typeface="Segoe UI" panose="020B0502040204020203" pitchFamily="34" charset="0"/>
            </a:rPr>
            <a:t>Upgrade wireless LAN infrastructure within schools and classrooms</a:t>
          </a:r>
        </a:p>
        <a:p>
          <a:pPr marL="57150" lvl="1" indent="-57150" algn="l" defTabSz="488950">
            <a:lnSpc>
              <a:spcPct val="90000"/>
            </a:lnSpc>
            <a:spcBef>
              <a:spcPct val="0"/>
            </a:spcBef>
            <a:spcAft>
              <a:spcPct val="15000"/>
            </a:spcAft>
            <a:buChar char="•"/>
          </a:pPr>
          <a:r>
            <a:rPr lang="en-US" sz="1100" kern="1200" dirty="0">
              <a:latin typeface="Segoe UI" panose="020B0502040204020203" pitchFamily="34" charset="0"/>
              <a:ea typeface="Segoe UI" panose="020B0502040204020203" pitchFamily="34" charset="0"/>
              <a:cs typeface="Segoe UI" panose="020B0502040204020203" pitchFamily="34" charset="0"/>
            </a:rPr>
            <a:t>Centralize user and security policy administration to support BYOD and 1-1 initiatives</a:t>
          </a:r>
        </a:p>
        <a:p>
          <a:pPr marL="57150" lvl="1" indent="-57150" algn="l" defTabSz="488950">
            <a:lnSpc>
              <a:spcPct val="90000"/>
            </a:lnSpc>
            <a:spcBef>
              <a:spcPct val="0"/>
            </a:spcBef>
            <a:spcAft>
              <a:spcPct val="15000"/>
            </a:spcAft>
            <a:buChar char="•"/>
          </a:pPr>
          <a:r>
            <a:rPr lang="en-US" sz="1100" kern="1200" dirty="0">
              <a:latin typeface="Segoe UI" panose="020B0502040204020203" pitchFamily="34" charset="0"/>
              <a:ea typeface="Segoe UI" panose="020B0502040204020203" pitchFamily="34" charset="0"/>
              <a:cs typeface="Segoe UI" panose="020B0502040204020203" pitchFamily="34" charset="0"/>
            </a:rPr>
            <a:t>Quickly resolve connectivity issues for staff and students</a:t>
          </a:r>
        </a:p>
      </dsp:txBody>
      <dsp:txXfrm rot="-5400000">
        <a:off x="2221992" y="205028"/>
        <a:ext cx="3893247" cy="1052927"/>
      </dsp:txXfrm>
    </dsp:sp>
    <dsp:sp modelId="{5B0602B0-6AEC-4183-AC51-8778F8FE6CB4}">
      <dsp:nvSpPr>
        <dsp:cNvPr id="0" name=""/>
        <dsp:cNvSpPr/>
      </dsp:nvSpPr>
      <dsp:spPr>
        <a:xfrm>
          <a:off x="0" y="2209"/>
          <a:ext cx="2221992" cy="14585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Segoe UI" panose="020B0502040204020203" pitchFamily="34" charset="0"/>
              <a:ea typeface="Segoe UI" panose="020B0502040204020203" pitchFamily="34" charset="0"/>
              <a:cs typeface="Segoe UI" panose="020B0502040204020203" pitchFamily="34" charset="0"/>
            </a:rPr>
            <a:t>Enable Mobility to Support BYOD, Online Testing and eBooks</a:t>
          </a:r>
        </a:p>
      </dsp:txBody>
      <dsp:txXfrm>
        <a:off x="71201" y="73410"/>
        <a:ext cx="2079590" cy="1316160"/>
      </dsp:txXfrm>
    </dsp:sp>
    <dsp:sp modelId="{9BD878BF-D837-439D-9652-720022465DA9}">
      <dsp:nvSpPr>
        <dsp:cNvPr id="0" name=""/>
        <dsp:cNvSpPr/>
      </dsp:nvSpPr>
      <dsp:spPr>
        <a:xfrm rot="5400000">
          <a:off x="3613671" y="287877"/>
          <a:ext cx="1166849" cy="3950208"/>
        </a:xfrm>
        <a:prstGeom prst="round2SameRect">
          <a:avLst/>
        </a:prstGeom>
        <a:solidFill>
          <a:schemeClr val="accent4">
            <a:tint val="40000"/>
            <a:alpha val="90000"/>
            <a:hueOff val="7200000"/>
            <a:satOff val="50000"/>
            <a:lumOff val="8219"/>
            <a:alphaOff val="0"/>
          </a:schemeClr>
        </a:solidFill>
        <a:ln w="25400" cap="flat" cmpd="sng" algn="ctr">
          <a:solidFill>
            <a:schemeClr val="accent4">
              <a:tint val="40000"/>
              <a:alpha val="90000"/>
              <a:hueOff val="7200000"/>
              <a:satOff val="50000"/>
              <a:lumOff val="82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Segoe UI" panose="020B0502040204020203" pitchFamily="34" charset="0"/>
              <a:ea typeface="Segoe UI" panose="020B0502040204020203" pitchFamily="34" charset="0"/>
              <a:cs typeface="Segoe UI" panose="020B0502040204020203" pitchFamily="34" charset="0"/>
            </a:rPr>
            <a:t>Upgrade LAN infrastructure to support digital learning content, video streaming, VoIP, and IP surveillance</a:t>
          </a:r>
        </a:p>
        <a:p>
          <a:pPr marL="57150" lvl="1" indent="-57150" algn="l" defTabSz="488950">
            <a:lnSpc>
              <a:spcPct val="90000"/>
            </a:lnSpc>
            <a:spcBef>
              <a:spcPct val="0"/>
            </a:spcBef>
            <a:spcAft>
              <a:spcPct val="15000"/>
            </a:spcAft>
            <a:buChar char="•"/>
          </a:pPr>
          <a:r>
            <a:rPr lang="en-US" sz="1100" kern="1200" dirty="0">
              <a:latin typeface="Segoe UI" panose="020B0502040204020203" pitchFamily="34" charset="0"/>
              <a:ea typeface="Segoe UI" panose="020B0502040204020203" pitchFamily="34" charset="0"/>
              <a:cs typeface="Segoe UI" panose="020B0502040204020203" pitchFamily="34" charset="0"/>
            </a:rPr>
            <a:t>Scale to support growing number of </a:t>
          </a:r>
          <a:r>
            <a:rPr lang="en-US" sz="1100" kern="1200" dirty="0" err="1">
              <a:latin typeface="Segoe UI" panose="020B0502040204020203" pitchFamily="34" charset="0"/>
              <a:ea typeface="Segoe UI" panose="020B0502040204020203" pitchFamily="34" charset="0"/>
              <a:cs typeface="Segoe UI" panose="020B0502040204020203" pitchFamily="34" charset="0"/>
            </a:rPr>
            <a:t>PoE</a:t>
          </a:r>
          <a:r>
            <a:rPr lang="en-US" sz="1100" kern="1200" dirty="0">
              <a:latin typeface="Segoe UI" panose="020B0502040204020203" pitchFamily="34" charset="0"/>
              <a:ea typeface="Segoe UI" panose="020B0502040204020203" pitchFamily="34" charset="0"/>
              <a:cs typeface="Segoe UI" panose="020B0502040204020203" pitchFamily="34" charset="0"/>
            </a:rPr>
            <a:t>-powered endpoints - wireless APs, IP phones, IP security cameras, etc.</a:t>
          </a:r>
        </a:p>
        <a:p>
          <a:pPr marL="57150" lvl="1" indent="-57150" algn="l" defTabSz="488950">
            <a:lnSpc>
              <a:spcPct val="90000"/>
            </a:lnSpc>
            <a:spcBef>
              <a:spcPct val="0"/>
            </a:spcBef>
            <a:spcAft>
              <a:spcPct val="15000"/>
            </a:spcAft>
            <a:buChar char="•"/>
          </a:pPr>
          <a:r>
            <a:rPr lang="en-US" sz="1100" kern="1200" dirty="0">
              <a:latin typeface="Segoe UI" panose="020B0502040204020203" pitchFamily="34" charset="0"/>
              <a:ea typeface="Segoe UI" panose="020B0502040204020203" pitchFamily="34" charset="0"/>
              <a:cs typeface="Segoe UI" panose="020B0502040204020203" pitchFamily="34" charset="0"/>
            </a:rPr>
            <a:t>Enhance network reliability and ensure business continuity</a:t>
          </a:r>
        </a:p>
      </dsp:txBody>
      <dsp:txXfrm rot="-5400000">
        <a:off x="2221992" y="1736518"/>
        <a:ext cx="3893247" cy="1052927"/>
      </dsp:txXfrm>
    </dsp:sp>
    <dsp:sp modelId="{B5830C8B-7504-422E-A2BB-9B48920AFDF6}">
      <dsp:nvSpPr>
        <dsp:cNvPr id="0" name=""/>
        <dsp:cNvSpPr/>
      </dsp:nvSpPr>
      <dsp:spPr>
        <a:xfrm>
          <a:off x="0" y="1533700"/>
          <a:ext cx="2221992" cy="1458562"/>
        </a:xfrm>
        <a:prstGeom prst="roundRect">
          <a:avLst/>
        </a:prstGeom>
        <a:solidFill>
          <a:schemeClr val="accent4">
            <a:hueOff val="7200000"/>
            <a:satOff val="50000"/>
            <a:lumOff val="44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Segoe UI" panose="020B0502040204020203" pitchFamily="34" charset="0"/>
              <a:ea typeface="Segoe UI" panose="020B0502040204020203" pitchFamily="34" charset="0"/>
              <a:cs typeface="Segoe UI" panose="020B0502040204020203" pitchFamily="34" charset="0"/>
            </a:rPr>
            <a:t>Support High-bandwidth Applications and Access Devices</a:t>
          </a:r>
        </a:p>
      </dsp:txBody>
      <dsp:txXfrm>
        <a:off x="71201" y="1604901"/>
        <a:ext cx="2079590" cy="1316160"/>
      </dsp:txXfrm>
    </dsp:sp>
    <dsp:sp modelId="{1E1462F6-47FD-4EBA-B65D-4AD0E4967678}">
      <dsp:nvSpPr>
        <dsp:cNvPr id="0" name=""/>
        <dsp:cNvSpPr/>
      </dsp:nvSpPr>
      <dsp:spPr>
        <a:xfrm rot="5400000">
          <a:off x="3613671" y="1819367"/>
          <a:ext cx="1166849" cy="3950208"/>
        </a:xfrm>
        <a:prstGeom prst="round2SameRect">
          <a:avLst/>
        </a:prstGeom>
        <a:solidFill>
          <a:schemeClr val="accent4">
            <a:tint val="40000"/>
            <a:alpha val="90000"/>
            <a:hueOff val="14400000"/>
            <a:satOff val="100000"/>
            <a:lumOff val="16438"/>
            <a:alphaOff val="0"/>
          </a:schemeClr>
        </a:solidFill>
        <a:ln w="25400" cap="flat" cmpd="sng" algn="ctr">
          <a:solidFill>
            <a:schemeClr val="accent4">
              <a:tint val="40000"/>
              <a:alpha val="90000"/>
              <a:hueOff val="14400000"/>
              <a:satOff val="100000"/>
              <a:lumOff val="164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Segoe UI" panose="020B0502040204020203" pitchFamily="34" charset="0"/>
              <a:ea typeface="Segoe UI" panose="020B0502040204020203" pitchFamily="34" charset="0"/>
              <a:cs typeface="Segoe UI" panose="020B0502040204020203" pitchFamily="34" charset="0"/>
            </a:rPr>
            <a:t>Legacy cabling infrastructure does not support voice and data applications</a:t>
          </a:r>
        </a:p>
        <a:p>
          <a:pPr marL="57150" lvl="1" indent="-57150" algn="l" defTabSz="488950">
            <a:lnSpc>
              <a:spcPct val="90000"/>
            </a:lnSpc>
            <a:spcBef>
              <a:spcPct val="0"/>
            </a:spcBef>
            <a:spcAft>
              <a:spcPct val="15000"/>
            </a:spcAft>
            <a:buChar char="•"/>
          </a:pPr>
          <a:r>
            <a:rPr lang="en-US" sz="1100" kern="1200" dirty="0">
              <a:latin typeface="Segoe UI" panose="020B0502040204020203" pitchFamily="34" charset="0"/>
              <a:ea typeface="Segoe UI" panose="020B0502040204020203" pitchFamily="34" charset="0"/>
              <a:cs typeface="Segoe UI" panose="020B0502040204020203" pitchFamily="34" charset="0"/>
            </a:rPr>
            <a:t>Re-cabling is both expensive and causes disruption to learning environment</a:t>
          </a:r>
        </a:p>
      </dsp:txBody>
      <dsp:txXfrm rot="-5400000">
        <a:off x="2221992" y="3268008"/>
        <a:ext cx="3893247" cy="1052927"/>
      </dsp:txXfrm>
    </dsp:sp>
    <dsp:sp modelId="{23894A07-55E9-492E-A3DB-D517FFB4AC3C}">
      <dsp:nvSpPr>
        <dsp:cNvPr id="0" name=""/>
        <dsp:cNvSpPr/>
      </dsp:nvSpPr>
      <dsp:spPr>
        <a:xfrm>
          <a:off x="0" y="3065190"/>
          <a:ext cx="2221992" cy="1458562"/>
        </a:xfrm>
        <a:prstGeom prst="roundRect">
          <a:avLst/>
        </a:prstGeom>
        <a:solidFill>
          <a:schemeClr val="accent4">
            <a:hueOff val="14400000"/>
            <a:satOff val="100000"/>
            <a:lumOff val="89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Segoe UI" panose="020B0502040204020203" pitchFamily="34" charset="0"/>
              <a:ea typeface="Segoe UI" panose="020B0502040204020203" pitchFamily="34" charset="0"/>
              <a:cs typeface="Segoe UI" panose="020B0502040204020203" pitchFamily="34" charset="0"/>
            </a:rPr>
            <a:t>Enhance cabling infrastructure</a:t>
          </a:r>
        </a:p>
      </dsp:txBody>
      <dsp:txXfrm>
        <a:off x="71201" y="3136391"/>
        <a:ext cx="2079590" cy="131616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A3FF21-A2B0-411C-B7B9-9C3358D6A9C4}" type="datetimeFigureOut">
              <a:rPr lang="en-US" smtClean="0"/>
              <a:pPr/>
              <a:t>8/3/2017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B63024-D230-415D-B812-EB270A9EDD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readwrite.com/2012/10/23/ibooks-refresh-makes-it-easier-to-tweet-50-shades-passage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B63024-D230-415D-B812-EB270A9EDDE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B63024-D230-415D-B812-EB270A9EDDE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B63024-D230-415D-B812-EB270A9EDDE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a:ea typeface="ＭＳ Ｐゴシック" pitchFamily="34" charset="-128"/>
              </a:rPr>
              <a:t>Mobility is also transforming curriculum.</a:t>
            </a:r>
          </a:p>
          <a:p>
            <a:pPr>
              <a:spcBef>
                <a:spcPct val="0"/>
              </a:spcBef>
            </a:pPr>
            <a:r>
              <a:rPr lang="en-US" altLang="en-US" dirty="0">
                <a:ea typeface="ＭＳ Ｐゴシック" pitchFamily="34" charset="-128"/>
              </a:rPr>
              <a:t>E-Textbooks are emerging to take advantage of the interactive capabilities of tablets and iPads. Apple’s initiative around </a:t>
            </a:r>
            <a:r>
              <a:rPr lang="en-US" altLang="en-US" dirty="0" err="1">
                <a:ea typeface="ＭＳ Ｐゴシック" pitchFamily="34" charset="-128"/>
              </a:rPr>
              <a:t>iBooks</a:t>
            </a:r>
            <a:r>
              <a:rPr lang="en-US" altLang="en-US" dirty="0">
                <a:ea typeface="ＭＳ Ｐゴシック" pitchFamily="34" charset="-128"/>
              </a:rPr>
              <a:t> adds momentum to creating and delivering e-textbooks. </a:t>
            </a:r>
          </a:p>
          <a:p>
            <a:pPr>
              <a:spcBef>
                <a:spcPct val="0"/>
              </a:spcBef>
            </a:pPr>
            <a:endParaRPr lang="en-US" altLang="en-US" dirty="0">
              <a:ea typeface="ＭＳ Ｐゴシック" pitchFamily="34" charset="-128"/>
            </a:endParaRPr>
          </a:p>
          <a:p>
            <a:pPr>
              <a:spcBef>
                <a:spcPct val="0"/>
              </a:spcBef>
            </a:pPr>
            <a:r>
              <a:rPr lang="en-US" altLang="en-US" dirty="0">
                <a:hlinkClick r:id="rId3"/>
              </a:rPr>
              <a:t>http://readwrite.com/2012/10/23/ibooks-refresh-makes-it-easier-to-tweet-50-shades-passages</a:t>
            </a:r>
            <a:endParaRPr lang="en-US" altLang="en-US" dirty="0"/>
          </a:p>
          <a:p>
            <a:pPr>
              <a:spcBef>
                <a:spcPct val="0"/>
              </a:spcBef>
            </a:pPr>
            <a:endParaRPr lang="en-US" altLang="en-US" dirty="0">
              <a:ea typeface="ＭＳ Ｐゴシック" pitchFamily="34" charset="-128"/>
            </a:endParaRPr>
          </a:p>
          <a:p>
            <a:pPr>
              <a:spcBef>
                <a:spcPct val="0"/>
              </a:spcBef>
            </a:pPr>
            <a:r>
              <a:rPr lang="en-US" altLang="en-US" dirty="0">
                <a:ea typeface="ＭＳ Ｐゴシック" pitchFamily="34" charset="-128"/>
              </a:rPr>
              <a:t>Video, which has been key to digital learning is also growing. YouTube has recently launched YouTube for EDU – a specialized channel for schools and teachers. Apple’s iTunes U has experienced tremendous growth and recently topped 1 billion downloads of courseware.</a:t>
            </a:r>
          </a:p>
          <a:p>
            <a:pPr>
              <a:spcBef>
                <a:spcPct val="0"/>
              </a:spcBef>
            </a:pPr>
            <a:endParaRPr lang="en-US" altLang="en-US" dirty="0">
              <a:ea typeface="ＭＳ Ｐゴシック" pitchFamily="34" charset="-128"/>
            </a:endParaRPr>
          </a:p>
          <a:p>
            <a:pPr>
              <a:spcBef>
                <a:spcPct val="0"/>
              </a:spcBef>
            </a:pPr>
            <a:r>
              <a:rPr lang="en-US" altLang="en-US" dirty="0">
                <a:ea typeface="ＭＳ Ｐゴシック" pitchFamily="34" charset="-128"/>
              </a:rPr>
              <a:t>Lastly, government initiatives are driving the growth of electronic curriculum. The Federal Communications Commission has published a “Digital Textbook Playbook” on how to benefit from and implement e-textbooks in schools. “</a:t>
            </a:r>
            <a:r>
              <a:rPr lang="en-US" altLang="en-US" dirty="0">
                <a:latin typeface="Arial" pitchFamily="34" charset="0"/>
                <a:ea typeface="ＭＳ Ｐゴシック" pitchFamily="34" charset="-128"/>
                <a:cs typeface="Arial" pitchFamily="34" charset="0"/>
              </a:rPr>
              <a:t>A ROADMAP FOR EDUCATORS TO  ACCELERATE THE TRANSITION TO DIGITAL TEXTBOOKS ISSUES CHALLENGE TO STATES AND COMPANIES TO ENSURE EVERY K-12 STUDENT  HAS A DIGITAL TEXTBOOK WITHIN FIVE YEARS“</a:t>
            </a:r>
          </a:p>
          <a:p>
            <a:pPr>
              <a:spcBef>
                <a:spcPct val="0"/>
              </a:spcBef>
            </a:pPr>
            <a:endParaRPr lang="en-US" altLang="en-US" dirty="0">
              <a:ea typeface="ＭＳ Ｐゴシック" pitchFamily="34" charset="-128"/>
            </a:endParaRPr>
          </a:p>
          <a:p>
            <a:pPr>
              <a:spcBef>
                <a:spcPct val="0"/>
              </a:spcBef>
            </a:pPr>
            <a:r>
              <a:rPr lang="en-US" altLang="en-US" dirty="0">
                <a:ea typeface="ＭＳ Ｐゴシック" pitchFamily="34" charset="-128"/>
              </a:rPr>
              <a:t>States like California, Florida, Texas, West Virginia, Maine and Virginia have rolled out programs and incentives to push e-textbooks. </a:t>
            </a:r>
          </a:p>
          <a:p>
            <a:pPr>
              <a:spcBef>
                <a:spcPct val="0"/>
              </a:spcBef>
            </a:pPr>
            <a:endParaRPr lang="en-US" altLang="en-US" dirty="0">
              <a:ea typeface="ＭＳ Ｐゴシック" pitchFamily="34" charset="-128"/>
            </a:endParaRPr>
          </a:p>
          <a:p>
            <a:pPr>
              <a:spcBef>
                <a:spcPct val="0"/>
              </a:spcBef>
            </a:pPr>
            <a:endParaRPr lang="en-US" altLang="en-US" dirty="0">
              <a:ea typeface="ＭＳ Ｐゴシック" pitchFamily="34" charset="-128"/>
            </a:endParaRPr>
          </a:p>
          <a:p>
            <a:pPr>
              <a:spcBef>
                <a:spcPct val="0"/>
              </a:spcBef>
            </a:pPr>
            <a:endParaRPr lang="en-US" altLang="en-US" dirty="0">
              <a:ea typeface="ＭＳ Ｐゴシック" pitchFamily="34" charset="-128"/>
            </a:endParaRPr>
          </a:p>
          <a:p>
            <a:pPr>
              <a:spcBef>
                <a:spcPct val="0"/>
              </a:spcBef>
            </a:pPr>
            <a:endParaRPr lang="en-US" altLang="en-US"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1575BC0D-B922-4549-8ABE-95B3C64D1EA4}" type="slidenum">
              <a:rPr lang="en-US" smtClean="0"/>
              <a:pPr/>
              <a:t>10</a:t>
            </a:fld>
            <a:endParaRPr lang="en-US" dirty="0"/>
          </a:p>
        </p:txBody>
      </p:sp>
    </p:spTree>
    <p:extLst>
      <p:ext uri="{BB962C8B-B14F-4D97-AF65-F5344CB8AC3E}">
        <p14:creationId xmlns:p14="http://schemas.microsoft.com/office/powerpoint/2010/main" val="2413805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sz="1200" dirty="0">
                <a:ea typeface="ＭＳ Ｐゴシック" pitchFamily="34" charset="-128"/>
              </a:rPr>
              <a:t>BYOD drives the need for anytime anywhere access from any mobile device. However, your school’s wireless networks will be tested from four fronts.</a:t>
            </a:r>
          </a:p>
          <a:p>
            <a:pPr>
              <a:spcBef>
                <a:spcPct val="0"/>
              </a:spcBef>
            </a:pPr>
            <a:endParaRPr lang="en-US" altLang="en-US" sz="1200" dirty="0">
              <a:ea typeface="ＭＳ Ｐゴシック" pitchFamily="34" charset="-128"/>
            </a:endParaRPr>
          </a:p>
          <a:p>
            <a:pPr>
              <a:spcBef>
                <a:spcPct val="0"/>
              </a:spcBef>
            </a:pPr>
            <a:r>
              <a:rPr lang="en-US" altLang="en-US" sz="1200" dirty="0">
                <a:ea typeface="ＭＳ Ｐゴシック" pitchFamily="34" charset="-128"/>
              </a:rPr>
              <a:t>The first is need for a scalable network. With BYOD, all of a sudden you have to deal with twice as many users competing for access to your Wi-Fi network.  And demands on your wireless network will grow as it’s common for students and staff to carry three or more mobile devices.</a:t>
            </a:r>
          </a:p>
          <a:p>
            <a:pPr>
              <a:spcBef>
                <a:spcPct val="0"/>
              </a:spcBef>
            </a:pPr>
            <a:endParaRPr lang="en-US" altLang="en-US" sz="1200" dirty="0">
              <a:ea typeface="ＭＳ Ｐゴシック" pitchFamily="34" charset="-128"/>
            </a:endParaRPr>
          </a:p>
          <a:p>
            <a:pPr>
              <a:spcBef>
                <a:spcPct val="0"/>
              </a:spcBef>
            </a:pPr>
            <a:r>
              <a:rPr lang="en-US" altLang="en-US" sz="1200" dirty="0">
                <a:ea typeface="ＭＳ Ｐゴシック" pitchFamily="34" charset="-128"/>
              </a:rPr>
              <a:t>The second is applications that require higher bandwidth. The move to e-Textbooks, YouTube videos, online testing and other cloud-based applications require high-bandwidth always-on access to access. </a:t>
            </a:r>
          </a:p>
          <a:p>
            <a:pPr>
              <a:spcBef>
                <a:spcPct val="0"/>
              </a:spcBef>
            </a:pPr>
            <a:endParaRPr lang="en-US" altLang="en-US" sz="1200" dirty="0">
              <a:ea typeface="ＭＳ Ｐゴシック" pitchFamily="34" charset="-128"/>
            </a:endParaRPr>
          </a:p>
          <a:p>
            <a:pPr>
              <a:spcBef>
                <a:spcPct val="0"/>
              </a:spcBef>
            </a:pPr>
            <a:r>
              <a:rPr lang="en-US" altLang="en-US" sz="1200" dirty="0">
                <a:ea typeface="ＭＳ Ｐゴシック" pitchFamily="34" charset="-128"/>
              </a:rPr>
              <a:t>The third is need for wider coverage. Earlier, offering Wi-Fi coverage in a few class rooms or the conference room and the lobby was enough. Today you need wider wireless coverage – the whole building, across the campus or even the across the school district. At the same time, you need to maintain persistent IP sessions for students  who may be moving from one floor to the next or walking across the campus, and need uninterrupted access to the network. </a:t>
            </a:r>
          </a:p>
          <a:p>
            <a:pPr>
              <a:spcBef>
                <a:spcPct val="0"/>
              </a:spcBef>
            </a:pPr>
            <a:endParaRPr lang="en-US" altLang="en-US" sz="1200" dirty="0">
              <a:ea typeface="ＭＳ Ｐゴシック" pitchFamily="34" charset="-128"/>
            </a:endParaRPr>
          </a:p>
          <a:p>
            <a:pPr>
              <a:spcBef>
                <a:spcPct val="0"/>
              </a:spcBef>
            </a:pPr>
            <a:r>
              <a:rPr lang="en-US" altLang="en-US" sz="1200" dirty="0">
                <a:ea typeface="ＭＳ Ｐゴシック" pitchFamily="34" charset="-128"/>
              </a:rPr>
              <a:t>And finally, you need to secure your network. With BYOD, you need to ensure the mobile devices that students and faculty are bringing in comply with your current security and authentication policies. At the same time, you need to ensure security over the air to detect and isolate threats from rogue APs and other malicious threats.</a:t>
            </a:r>
          </a:p>
          <a:p>
            <a:pPr>
              <a:spcBef>
                <a:spcPct val="0"/>
              </a:spcBef>
            </a:pPr>
            <a:endParaRPr lang="en-US" altLang="en-US" sz="1200" dirty="0">
              <a:ea typeface="ＭＳ Ｐゴシック" pitchFamily="34" charset="-128"/>
            </a:endParaRPr>
          </a:p>
          <a:p>
            <a:pPr>
              <a:spcBef>
                <a:spcPct val="0"/>
              </a:spcBef>
            </a:pPr>
            <a:r>
              <a:rPr lang="en-US" altLang="en-US" sz="1200" dirty="0">
                <a:ea typeface="ＭＳ Ｐゴシック" pitchFamily="34" charset="-128"/>
              </a:rPr>
              <a:t>All this is happening right now, and is placing incredible pressure on your wireless network. </a:t>
            </a:r>
          </a:p>
          <a:p>
            <a:endParaRPr lang="en-US" dirty="0"/>
          </a:p>
        </p:txBody>
      </p:sp>
      <p:sp>
        <p:nvSpPr>
          <p:cNvPr id="4" name="Slide Number Placeholder 3"/>
          <p:cNvSpPr>
            <a:spLocks noGrp="1"/>
          </p:cNvSpPr>
          <p:nvPr>
            <p:ph type="sldNum" sz="quarter" idx="10"/>
          </p:nvPr>
        </p:nvSpPr>
        <p:spPr/>
        <p:txBody>
          <a:bodyPr/>
          <a:lstStyle/>
          <a:p>
            <a:fld id="{1575BC0D-B922-4549-8ABE-95B3C64D1EA4}" type="slidenum">
              <a:rPr lang="en-US" smtClean="0"/>
              <a:pPr/>
              <a:t>11</a:t>
            </a:fld>
            <a:endParaRPr lang="en-US" dirty="0"/>
          </a:p>
        </p:txBody>
      </p:sp>
    </p:spTree>
    <p:extLst>
      <p:ext uri="{BB962C8B-B14F-4D97-AF65-F5344CB8AC3E}">
        <p14:creationId xmlns:p14="http://schemas.microsoft.com/office/powerpoint/2010/main" val="559895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These trends are resulting in new challenges that K-12 IT managers need to consider.</a:t>
            </a:r>
          </a:p>
          <a:p>
            <a:pPr>
              <a:defRPr/>
            </a:pPr>
            <a:endParaRPr lang="en-US" dirty="0"/>
          </a:p>
          <a:p>
            <a:pPr>
              <a:defRPr/>
            </a:pPr>
            <a:r>
              <a:rPr lang="en-US" dirty="0"/>
              <a:t>ENABLING MOBILITY</a:t>
            </a:r>
          </a:p>
          <a:p>
            <a:pPr>
              <a:defRPr/>
            </a:pPr>
            <a:r>
              <a:rPr lang="en-US" dirty="0"/>
              <a:t>BYOD and 1-1 Computing initiatives are driving the need for enabling mobility in schools. Enabling mobility in schools requires:</a:t>
            </a:r>
          </a:p>
          <a:p>
            <a:pPr marL="168244" indent="-168244">
              <a:buFontTx/>
              <a:buChar char="-"/>
              <a:defRPr/>
            </a:pPr>
            <a:r>
              <a:rPr lang="en-US" u="sng" dirty="0"/>
              <a:t>Providing anytime, anywhere access </a:t>
            </a:r>
            <a:r>
              <a:rPr lang="en-US" dirty="0"/>
              <a:t>to school resources from any mobile device. School districts need to consider a wireless LAN solution that can scale to support multiple devices per user, as well as provide bandwidth to support the rapidly growing digital content. </a:t>
            </a:r>
          </a:p>
          <a:p>
            <a:pPr marL="168244" indent="-168244">
              <a:buFontTx/>
              <a:buChar char="-"/>
              <a:defRPr/>
            </a:pPr>
            <a:r>
              <a:rPr lang="en-US" u="sng" dirty="0"/>
              <a:t>Seamless user access</a:t>
            </a:r>
            <a:r>
              <a:rPr lang="en-US" dirty="0"/>
              <a:t>: In addition, you need to consider solutions that can support users entering the network through wired or wireless access to offer seamless access to all users.</a:t>
            </a:r>
          </a:p>
          <a:p>
            <a:pPr>
              <a:defRPr/>
            </a:pPr>
            <a:r>
              <a:rPr lang="en-US" dirty="0"/>
              <a:t>device of their choice.</a:t>
            </a:r>
          </a:p>
          <a:p>
            <a:pPr>
              <a:defRPr/>
            </a:pPr>
            <a:r>
              <a:rPr lang="en-US" dirty="0"/>
              <a:t>- </a:t>
            </a:r>
            <a:r>
              <a:rPr lang="en-US" u="sng" dirty="0"/>
              <a:t>Centralized policy management and enforcement </a:t>
            </a:r>
            <a:r>
              <a:rPr lang="en-US" dirty="0"/>
              <a:t>allows users to sign-in gaining access to enterprise resources anywhere in the world. With Centralized management, IT managers can also ensure consistent user access policies, traffic management and security policies.</a:t>
            </a:r>
          </a:p>
          <a:p>
            <a:pPr>
              <a:defRPr/>
            </a:pPr>
            <a:endParaRPr lang="en-US" dirty="0"/>
          </a:p>
          <a:p>
            <a:pPr>
              <a:defRPr/>
            </a:pPr>
            <a:r>
              <a:rPr lang="en-US" dirty="0"/>
              <a:t>CLOUD CONNECTIVITY</a:t>
            </a:r>
          </a:p>
          <a:p>
            <a:pPr>
              <a:defRPr/>
            </a:pPr>
            <a:r>
              <a:rPr lang="en-US" dirty="0"/>
              <a:t>As the shift to the cloud occurs, connectivity to cloud-based resources is key determining the effectiveness of how the school district is leveraging cloud resources. Key considerations include for an effective cloud connectivity solutions include: </a:t>
            </a:r>
            <a:endParaRPr lang="en-US" sz="2000" dirty="0"/>
          </a:p>
          <a:p>
            <a:pPr>
              <a:defRPr/>
            </a:pPr>
            <a:r>
              <a:rPr lang="en-US" dirty="0"/>
              <a:t>- High Performance, Secure and Reliable Solutions: These are critical areas of focus for K-12 IT departments when looking at their Cloud connection knowing that potentially sensitive student and staff data will be hosted in the cloud.</a:t>
            </a:r>
          </a:p>
          <a:p>
            <a:pPr>
              <a:defRPr/>
            </a:pPr>
            <a:r>
              <a:rPr lang="en-US" dirty="0"/>
              <a:t>- Support for District-wide Connectivity: The days of a stand-alone solutions for a single school are gone. As school districts continue to centralize IT management, IT managers need to consider solutions for multiple scenarios – public cloud connectivity for all schools; a secure private cloud connection between schools and the district headquarters; and high-bandwidth LAN solutions within schools and classrooms. The ability to support district-wide cloud connectivity with a single vendor solution offering can greatly simplify ongoing administration and support.</a:t>
            </a:r>
          </a:p>
          <a:p>
            <a:pPr>
              <a:defRPr/>
            </a:pPr>
            <a:r>
              <a:rPr lang="en-US" dirty="0"/>
              <a:t>- Business Continuity: A great question every IT professional should  have when moving business critical applications to the cloud is, “What happens when my connectivity fails?”</a:t>
            </a:r>
            <a:endParaRPr lang="en-US" sz="2000" dirty="0"/>
          </a:p>
          <a:p>
            <a:pPr>
              <a:defRPr/>
            </a:pPr>
            <a:endParaRPr lang="en-US" dirty="0"/>
          </a:p>
          <a:p>
            <a:pPr>
              <a:defRPr/>
            </a:pPr>
            <a:r>
              <a:rPr lang="en-US" dirty="0"/>
              <a:t>UNIFIED COMMUNICATIONS</a:t>
            </a:r>
          </a:p>
          <a:p>
            <a:pPr>
              <a:defRPr/>
            </a:pPr>
            <a:r>
              <a:rPr lang="en-US" dirty="0"/>
              <a:t>While deploying Unified Communications, IT managers are looking to empower faculty and staff to become more efficient and capable. With this in mind, the key UC considerations include:</a:t>
            </a:r>
          </a:p>
          <a:p>
            <a:pPr>
              <a:defRPr/>
            </a:pPr>
            <a:r>
              <a:rPr lang="en-US" dirty="0"/>
              <a:t>- Enhancing Staff Productivity: Empowering administrators, teachers, and staff to do more in today’s challenging educational environment can make a huge difference in the experience of those you serve.</a:t>
            </a:r>
          </a:p>
          <a:p>
            <a:pPr>
              <a:defRPr/>
            </a:pPr>
            <a:r>
              <a:rPr lang="en-US" dirty="0"/>
              <a:t>- Mobile Device Support: Many estimates today state that the average employee utilizes up to three different </a:t>
            </a:r>
            <a:r>
              <a:rPr lang="en-US" dirty="0" err="1"/>
              <a:t>WiFi</a:t>
            </a:r>
            <a:r>
              <a:rPr lang="en-US" dirty="0"/>
              <a:t> enabled devices, and enterprises need a plan to support these without overburdening their network.</a:t>
            </a:r>
          </a:p>
          <a:p>
            <a:pPr>
              <a:defRPr/>
            </a:pPr>
            <a:r>
              <a:rPr lang="en-US" dirty="0"/>
              <a:t>- Simplification: With many vendors playing in niche technologies, educational institutions should look to complete solution providers for simplifying growth and support.</a:t>
            </a:r>
          </a:p>
          <a:p>
            <a:pPr>
              <a:defRPr/>
            </a:pPr>
            <a:endParaRPr lang="en-US" dirty="0"/>
          </a:p>
          <a:p>
            <a:pPr>
              <a:defRPr/>
            </a:pPr>
            <a:endParaRPr lang="en-US" dirty="0"/>
          </a:p>
          <a:p>
            <a:pPr>
              <a:defRPr/>
            </a:pPr>
            <a:endParaRPr lang="en-US" dirty="0"/>
          </a:p>
        </p:txBody>
      </p:sp>
      <p:sp>
        <p:nvSpPr>
          <p:cNvPr id="4" name="Slide Number Placeholder 3"/>
          <p:cNvSpPr>
            <a:spLocks noGrp="1"/>
          </p:cNvSpPr>
          <p:nvPr>
            <p:ph type="sldNum" sz="quarter" idx="10"/>
          </p:nvPr>
        </p:nvSpPr>
        <p:spPr/>
        <p:txBody>
          <a:bodyPr/>
          <a:lstStyle/>
          <a:p>
            <a:fld id="{1575BC0D-B922-4549-8ABE-95B3C64D1EA4}" type="slidenum">
              <a:rPr lang="en-US" smtClean="0"/>
              <a:pPr/>
              <a:t>12</a:t>
            </a:fld>
            <a:endParaRPr lang="en-US" dirty="0"/>
          </a:p>
        </p:txBody>
      </p:sp>
    </p:spTree>
    <p:extLst>
      <p:ext uri="{BB962C8B-B14F-4D97-AF65-F5344CB8AC3E}">
        <p14:creationId xmlns:p14="http://schemas.microsoft.com/office/powerpoint/2010/main" val="2332296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75BC0D-B922-4549-8ABE-95B3C64D1EA4}" type="slidenum">
              <a:rPr lang="en-US" smtClean="0"/>
              <a:pPr/>
              <a:t>15</a:t>
            </a:fld>
            <a:endParaRPr lang="en-US" dirty="0"/>
          </a:p>
        </p:txBody>
      </p:sp>
    </p:spTree>
    <p:extLst>
      <p:ext uri="{BB962C8B-B14F-4D97-AF65-F5344CB8AC3E}">
        <p14:creationId xmlns:p14="http://schemas.microsoft.com/office/powerpoint/2010/main" val="1176241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9960" name="Group 24"/>
          <p:cNvGrpSpPr>
            <a:grpSpLocks/>
          </p:cNvGrpSpPr>
          <p:nvPr/>
        </p:nvGrpSpPr>
        <p:grpSpPr bwMode="auto">
          <a:xfrm>
            <a:off x="0" y="0"/>
            <a:ext cx="9144000" cy="6858000"/>
            <a:chOff x="0" y="0"/>
            <a:chExt cx="5760" cy="4320"/>
          </a:xfrm>
        </p:grpSpPr>
        <p:sp>
          <p:nvSpPr>
            <p:cNvPr id="39938"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9942" name="Rectangle 6"/>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39958" name="Group 22"/>
            <p:cNvGrpSpPr>
              <a:grpSpLocks/>
            </p:cNvGrpSpPr>
            <p:nvPr/>
          </p:nvGrpSpPr>
          <p:grpSpPr bwMode="auto">
            <a:xfrm>
              <a:off x="0" y="672"/>
              <a:ext cx="1806" cy="1989"/>
              <a:chOff x="0" y="672"/>
              <a:chExt cx="1806" cy="1989"/>
            </a:xfrm>
          </p:grpSpPr>
          <p:sp>
            <p:nvSpPr>
              <p:cNvPr id="39943"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39944" name="Rectangle 8"/>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39945" name="Rectangle 9"/>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39946" name="Rectangle 10"/>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39947"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39948" name="Rectangle 12"/>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39949" name="Rectangle 13"/>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39950"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39951" name="Rectangle 15"/>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39952"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39939" name="Rectangle 3"/>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39940" name="Rectangle 4"/>
          <p:cNvSpPr>
            <a:spLocks noGrp="1" noChangeArrowheads="1"/>
          </p:cNvSpPr>
          <p:nvPr>
            <p:ph type="ftr" sz="quarter" idx="3"/>
          </p:nvPr>
        </p:nvSpPr>
        <p:spPr/>
        <p:txBody>
          <a:bodyPr/>
          <a:lstStyle>
            <a:lvl1pPr>
              <a:defRPr/>
            </a:lvl1pPr>
          </a:lstStyle>
          <a:p>
            <a:endParaRPr lang="en-US"/>
          </a:p>
        </p:txBody>
      </p:sp>
      <p:sp>
        <p:nvSpPr>
          <p:cNvPr id="39941" name="Rectangle 5"/>
          <p:cNvSpPr>
            <a:spLocks noGrp="1" noChangeArrowheads="1"/>
          </p:cNvSpPr>
          <p:nvPr>
            <p:ph type="sldNum" sz="quarter" idx="4"/>
          </p:nvPr>
        </p:nvSpPr>
        <p:spPr/>
        <p:txBody>
          <a:bodyPr/>
          <a:lstStyle>
            <a:lvl1pPr>
              <a:defRPr/>
            </a:lvl1pPr>
          </a:lstStyle>
          <a:p>
            <a:fld id="{91FD70E4-35F3-4EA9-B0D1-9ADF4871D19A}" type="slidenum">
              <a:rPr lang="en-US"/>
              <a:pPr/>
              <a:t>‹#›</a:t>
            </a:fld>
            <a:endParaRPr lang="en-US"/>
          </a:p>
        </p:txBody>
      </p:sp>
      <p:sp>
        <p:nvSpPr>
          <p:cNvPr id="39953" name="Rectangle 17"/>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1272ACD-D46C-491D-AFC6-4CFA92B2696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043AD33-DF2E-4072-8F91-44F8DEA9493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B123171-21C1-4AC9-BF88-16F7104AED75}"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A52FB43-785B-4ADB-B622-6165A04BF2AE}"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A93660B-2712-43E9-96CE-1608EAB25A7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5BE6D41-13B4-4819-9555-6BBDF344ECA3}"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220185DA-9AE3-492B-AC7A-C04E7044DC4C}"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437224AB-72FA-4D9B-B973-7DB3236082EF}"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2180101-2668-478D-AB79-FEF0789E2C9F}"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760AB8C-3B8D-4324-A20A-C8A3A55595DF}"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3B52B055-4399-4B5E-B9CB-F9AE3675F196}" type="slidenum">
              <a:rPr lang="en-US"/>
              <a:pPr/>
              <a:t>‹#›</a:t>
            </a:fld>
            <a:endParaRPr lang="en-US"/>
          </a:p>
        </p:txBody>
      </p:sp>
      <p:grpSp>
        <p:nvGrpSpPr>
          <p:cNvPr id="38947" name="Group 35"/>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3892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892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med">
    <p:dissolve/>
  </p:transition>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hnjones@efiberne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8.jpeg"/></Relationships>
</file>

<file path=ppt/slides/_rels/slide13.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0.png"/><Relationship Id="rId7" Type="http://schemas.openxmlformats.org/officeDocument/2006/relationships/image" Target="../media/image13.jpe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10" Type="http://schemas.openxmlformats.org/officeDocument/2006/relationships/image" Target="../media/image16.jpeg"/><Relationship Id="rId4" Type="http://schemas.microsoft.com/office/2007/relationships/hdphoto" Target="../media/hdphoto1.wdp"/><Relationship Id="rId9" Type="http://schemas.openxmlformats.org/officeDocument/2006/relationships/image" Target="../media/image15.jpe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E-Rate Funding</a:t>
            </a:r>
            <a:br>
              <a:rPr lang="en-US" dirty="0"/>
            </a:br>
            <a:endParaRPr lang="en-US" dirty="0"/>
          </a:p>
        </p:txBody>
      </p:sp>
      <p:sp>
        <p:nvSpPr>
          <p:cNvPr id="3" name="Subtitle 2"/>
          <p:cNvSpPr>
            <a:spLocks noGrp="1"/>
          </p:cNvSpPr>
          <p:nvPr>
            <p:ph type="subTitle" idx="1"/>
          </p:nvPr>
        </p:nvSpPr>
        <p:spPr>
          <a:xfrm>
            <a:off x="2286000" y="4267200"/>
            <a:ext cx="6019800" cy="990600"/>
          </a:xfrm>
        </p:spPr>
        <p:txBody>
          <a:bodyPr/>
          <a:lstStyle/>
          <a:p>
            <a:pPr algn="ctr"/>
            <a:r>
              <a:rPr lang="en-US" sz="1400" dirty="0">
                <a:solidFill>
                  <a:schemeClr val="accent1">
                    <a:lumMod val="50000"/>
                  </a:schemeClr>
                </a:solidFill>
              </a:rPr>
              <a:t>Ms. Tonya Campbell</a:t>
            </a:r>
          </a:p>
          <a:p>
            <a:pPr algn="ctr"/>
            <a:r>
              <a:rPr lang="en-US" sz="1400" dirty="0">
                <a:solidFill>
                  <a:schemeClr val="accent1">
                    <a:lumMod val="50000"/>
                  </a:schemeClr>
                </a:solidFill>
              </a:rPr>
              <a:t>Greater Atlanta Adventist Academy  &amp; </a:t>
            </a:r>
            <a:r>
              <a:rPr lang="en-US" sz="1400" dirty="0" err="1">
                <a:solidFill>
                  <a:schemeClr val="accent1">
                    <a:lumMod val="50000"/>
                  </a:schemeClr>
                </a:solidFill>
              </a:rPr>
              <a:t>Berean</a:t>
            </a:r>
            <a:r>
              <a:rPr lang="en-US" sz="1400" dirty="0">
                <a:solidFill>
                  <a:schemeClr val="accent1">
                    <a:lumMod val="50000"/>
                  </a:schemeClr>
                </a:solidFill>
              </a:rPr>
              <a:t> Christian Junior Academy</a:t>
            </a:r>
          </a:p>
          <a:p>
            <a:pPr algn="ctr"/>
            <a:r>
              <a:rPr lang="en-US" sz="1400" dirty="0">
                <a:solidFill>
                  <a:schemeClr val="accent1">
                    <a:lumMod val="50000"/>
                  </a:schemeClr>
                </a:solidFill>
              </a:rPr>
              <a:t>E-RATE Administrator </a:t>
            </a:r>
          </a:p>
          <a:p>
            <a:endParaRPr lang="en-US" sz="1400" dirty="0">
              <a:solidFill>
                <a:schemeClr val="accent1">
                  <a:lumMod val="50000"/>
                </a:schemeClr>
              </a:solidFill>
            </a:endParaRPr>
          </a:p>
        </p:txBody>
      </p:sp>
      <p:sp>
        <p:nvSpPr>
          <p:cNvPr id="4" name="Subtitle 2"/>
          <p:cNvSpPr txBox="1">
            <a:spLocks/>
          </p:cNvSpPr>
          <p:nvPr/>
        </p:nvSpPr>
        <p:spPr bwMode="auto">
          <a:xfrm>
            <a:off x="3200400" y="2895600"/>
            <a:ext cx="5334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0" i="0" u="none" strike="noStrike" kern="0" cap="none" spc="0" normalizeH="0" baseline="0" noProof="0" dirty="0">
                <a:ln>
                  <a:noFill/>
                </a:ln>
                <a:solidFill>
                  <a:schemeClr val="accent3">
                    <a:lumMod val="65000"/>
                  </a:schemeClr>
                </a:solidFill>
                <a:effectLst/>
                <a:uLnTx/>
                <a:uFillTx/>
                <a:latin typeface="Segoe UI" panose="020B0502040204020203" pitchFamily="34" charset="0"/>
                <a:ea typeface="Segoe UI" panose="020B0502040204020203" pitchFamily="34" charset="0"/>
                <a:cs typeface="Segoe UI" panose="020B0502040204020203" pitchFamily="34" charset="0"/>
              </a:rPr>
              <a:t>John Jones President </a:t>
            </a:r>
            <a:r>
              <a:rPr kumimoji="0" lang="en-US" sz="2000" b="0" i="0" u="none" strike="noStrike" kern="0" cap="none" spc="0" normalizeH="0" baseline="0" noProof="0" dirty="0" err="1">
                <a:ln>
                  <a:noFill/>
                </a:ln>
                <a:solidFill>
                  <a:schemeClr val="accent3">
                    <a:lumMod val="65000"/>
                  </a:schemeClr>
                </a:solidFill>
                <a:effectLst/>
                <a:uLnTx/>
                <a:uFillTx/>
                <a:latin typeface="Segoe UI" panose="020B0502040204020203" pitchFamily="34" charset="0"/>
                <a:ea typeface="Segoe UI" panose="020B0502040204020203" pitchFamily="34" charset="0"/>
                <a:cs typeface="Segoe UI" panose="020B0502040204020203" pitchFamily="34" charset="0"/>
              </a:rPr>
              <a:t>Efibernet</a:t>
            </a:r>
            <a:r>
              <a:rPr kumimoji="0" lang="en-US" sz="2000" b="0" i="0" u="none" strike="noStrike" kern="0" cap="none" spc="0" normalizeH="0" baseline="0" noProof="0" dirty="0">
                <a:ln>
                  <a:noFill/>
                </a:ln>
                <a:solidFill>
                  <a:schemeClr val="accent3">
                    <a:lumMod val="65000"/>
                  </a:schemeClr>
                </a:solidFill>
                <a:effectLst/>
                <a:uLnTx/>
                <a:uFillTx/>
                <a:latin typeface="Segoe UI" panose="020B0502040204020203" pitchFamily="34" charset="0"/>
                <a:ea typeface="Segoe UI" panose="020B0502040204020203" pitchFamily="34" charset="0"/>
                <a:cs typeface="Segoe UI" panose="020B0502040204020203" pitchFamily="34" charset="0"/>
              </a:rPr>
              <a:t>, Inc.</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0" i="0" u="none" strike="noStrike" kern="0" cap="none" spc="0" normalizeH="0" baseline="0" noProof="0" dirty="0">
                <a:ln>
                  <a:noFill/>
                </a:ln>
                <a:solidFill>
                  <a:schemeClr val="accent3">
                    <a:lumMod val="65000"/>
                  </a:schemeClr>
                </a:solidFill>
                <a:effectLst/>
                <a:uLnTx/>
                <a:uFillTx/>
                <a:latin typeface="Segoe UI" panose="020B0502040204020203" pitchFamily="34" charset="0"/>
                <a:ea typeface="Segoe UI" panose="020B0502040204020203" pitchFamily="34" charset="0"/>
                <a:cs typeface="Segoe UI" panose="020B0502040204020203" pitchFamily="34" charset="0"/>
              </a:rPr>
              <a:t>256 945-7799 or 256 924-5715</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0" i="0" u="none" strike="noStrike" kern="0" cap="none" spc="0" normalizeH="0" baseline="0" noProof="0" dirty="0">
                <a:ln>
                  <a:noFill/>
                </a:ln>
                <a:effectLst/>
                <a:uLnTx/>
                <a:uFillTx/>
                <a:latin typeface="Segoe UI" panose="020B0502040204020203" pitchFamily="34" charset="0"/>
                <a:ea typeface="Segoe UI" panose="020B0502040204020203" pitchFamily="34" charset="0"/>
                <a:cs typeface="Segoe UI" panose="020B0502040204020203" pitchFamily="34" charset="0"/>
                <a:hlinkClick r:id="rId2"/>
              </a:rPr>
              <a:t>johnjones@efibernet.com</a:t>
            </a:r>
            <a:r>
              <a:rPr kumimoji="0" lang="en-US" sz="1400" b="0" i="0" u="none" strike="noStrike" kern="0" cap="none" spc="0" normalizeH="0" baseline="0" noProof="0" dirty="0">
                <a:ln>
                  <a:noFill/>
                </a:ln>
                <a:effectLst/>
                <a:uLnTx/>
                <a:uFillTx/>
                <a:latin typeface="Segoe UI" panose="020B0502040204020203" pitchFamily="34" charset="0"/>
                <a:ea typeface="Segoe UI" panose="020B0502040204020203" pitchFamily="34" charset="0"/>
                <a:cs typeface="Segoe UI" panose="020B0502040204020203" pitchFamily="34" charset="0"/>
              </a:rPr>
              <a:t> </a:t>
            </a:r>
            <a:endParaRPr kumimoji="0" lang="en-US" sz="2000" b="0" i="0" u="none" strike="noStrike" kern="0" cap="none" spc="0" normalizeH="0" baseline="0" noProof="0" dirty="0">
              <a:ln>
                <a:noFill/>
              </a:ln>
              <a:effectLst/>
              <a:uLnTx/>
              <a:uFillTx/>
              <a:latin typeface="Segoe UI" panose="020B0502040204020203" pitchFamily="34" charset="0"/>
              <a:ea typeface="Segoe UI" panose="020B0502040204020203" pitchFamily="34" charset="0"/>
              <a:cs typeface="Segoe UI" panose="020B0502040204020203" pitchFamily="34" charset="0"/>
            </a:endParaRPr>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1" y="274638"/>
            <a:ext cx="6743699" cy="703812"/>
          </a:xfrm>
        </p:spPr>
        <p:txBody>
          <a:bodyPr>
            <a:noAutofit/>
          </a:bodyPr>
          <a:lstStyle/>
          <a:p>
            <a:pPr algn="ctr"/>
            <a:r>
              <a:rPr lang="en-US" sz="3200" b="1" dirty="0">
                <a:latin typeface="Segoe UI" panose="020B0502040204020203" pitchFamily="34" charset="0"/>
                <a:ea typeface="Segoe UI" panose="020B0502040204020203" pitchFamily="34" charset="0"/>
                <a:cs typeface="Segoe UI" panose="020B0502040204020203" pitchFamily="34" charset="0"/>
              </a:rPr>
              <a:t>Curriculum Built Around Devices</a:t>
            </a:r>
          </a:p>
        </p:txBody>
      </p:sp>
      <p:sp>
        <p:nvSpPr>
          <p:cNvPr id="3" name="Content Placeholder 2"/>
          <p:cNvSpPr>
            <a:spLocks noGrp="1"/>
          </p:cNvSpPr>
          <p:nvPr>
            <p:ph idx="1"/>
          </p:nvPr>
        </p:nvSpPr>
        <p:spPr>
          <a:xfrm>
            <a:off x="1485901" y="1196789"/>
            <a:ext cx="3950804" cy="4525963"/>
          </a:xfrm>
        </p:spPr>
        <p:txBody>
          <a:bodyPr>
            <a:normAutofit fontScale="85000" lnSpcReduction="20000"/>
          </a:bodyPr>
          <a:lstStyle/>
          <a:p>
            <a:pPr>
              <a:defRPr/>
            </a:pPr>
            <a:r>
              <a:rPr lang="en-US" sz="2000" dirty="0">
                <a:latin typeface="Segoe UI" panose="020B0502040204020203" pitchFamily="34" charset="0"/>
                <a:ea typeface="Segoe UI" panose="020B0502040204020203" pitchFamily="34" charset="0"/>
                <a:cs typeface="Segoe UI" panose="020B0502040204020203" pitchFamily="34" charset="0"/>
              </a:rPr>
              <a:t>E-Textbooks</a:t>
            </a:r>
          </a:p>
          <a:p>
            <a:pPr lvl="1">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Apple’s </a:t>
            </a:r>
            <a:r>
              <a:rPr lang="en-US" sz="1800" dirty="0" err="1">
                <a:latin typeface="Segoe UI" panose="020B0502040204020203" pitchFamily="34" charset="0"/>
                <a:ea typeface="Segoe UI" panose="020B0502040204020203" pitchFamily="34" charset="0"/>
                <a:cs typeface="Segoe UI" panose="020B0502040204020203" pitchFamily="34" charset="0"/>
              </a:rPr>
              <a:t>iBooks</a:t>
            </a:r>
            <a:endParaRPr lang="en-US" sz="1800" dirty="0">
              <a:latin typeface="Segoe UI" panose="020B0502040204020203" pitchFamily="34" charset="0"/>
              <a:ea typeface="Segoe UI" panose="020B0502040204020203" pitchFamily="34" charset="0"/>
              <a:cs typeface="Segoe UI" panose="020B0502040204020203" pitchFamily="34" charset="0"/>
            </a:endParaRPr>
          </a:p>
          <a:p>
            <a:pPr lvl="2">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Over 2,500 classrooms using </a:t>
            </a:r>
            <a:r>
              <a:rPr lang="en-US" sz="1800" dirty="0" err="1">
                <a:latin typeface="Segoe UI" panose="020B0502040204020203" pitchFamily="34" charset="0"/>
                <a:ea typeface="Segoe UI" panose="020B0502040204020203" pitchFamily="34" charset="0"/>
                <a:cs typeface="Segoe UI" panose="020B0502040204020203" pitchFamily="34" charset="0"/>
              </a:rPr>
              <a:t>iBooks</a:t>
            </a:r>
            <a:endParaRPr lang="en-US" sz="1800" dirty="0">
              <a:latin typeface="Segoe UI" panose="020B0502040204020203" pitchFamily="34" charset="0"/>
              <a:ea typeface="Segoe UI" panose="020B0502040204020203" pitchFamily="34" charset="0"/>
              <a:cs typeface="Segoe UI" panose="020B0502040204020203" pitchFamily="34" charset="0"/>
            </a:endParaRPr>
          </a:p>
          <a:p>
            <a:pPr lvl="2">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Over 80% of core curriculum in US high schools covered by </a:t>
            </a:r>
            <a:r>
              <a:rPr lang="en-US" sz="1800" dirty="0" err="1">
                <a:latin typeface="Segoe UI" panose="020B0502040204020203" pitchFamily="34" charset="0"/>
                <a:ea typeface="Segoe UI" panose="020B0502040204020203" pitchFamily="34" charset="0"/>
                <a:cs typeface="Segoe UI" panose="020B0502040204020203" pitchFamily="34" charset="0"/>
              </a:rPr>
              <a:t>iBooks</a:t>
            </a:r>
            <a:r>
              <a:rPr lang="en-US" sz="1800" dirty="0">
                <a:latin typeface="Segoe UI" panose="020B0502040204020203" pitchFamily="34" charset="0"/>
                <a:ea typeface="Segoe UI" panose="020B0502040204020203" pitchFamily="34" charset="0"/>
                <a:cs typeface="Segoe UI" panose="020B0502040204020203" pitchFamily="34" charset="0"/>
              </a:rPr>
              <a:t> (readwrite.com article, Oct 2012)</a:t>
            </a:r>
          </a:p>
          <a:p>
            <a:pPr>
              <a:defRPr/>
            </a:pPr>
            <a:r>
              <a:rPr lang="en-US" sz="2000" dirty="0">
                <a:latin typeface="Segoe UI" panose="020B0502040204020203" pitchFamily="34" charset="0"/>
                <a:ea typeface="Segoe UI" panose="020B0502040204020203" pitchFamily="34" charset="0"/>
                <a:cs typeface="Segoe UI" panose="020B0502040204020203" pitchFamily="34" charset="0"/>
              </a:rPr>
              <a:t>Video Content</a:t>
            </a:r>
          </a:p>
          <a:p>
            <a:pPr lvl="1">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YouTube for Education</a:t>
            </a:r>
          </a:p>
          <a:p>
            <a:pPr lvl="2">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School-appropriate</a:t>
            </a:r>
          </a:p>
          <a:p>
            <a:pPr lvl="2">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Teacher-Friendly</a:t>
            </a:r>
          </a:p>
          <a:p>
            <a:pPr lvl="1">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iTunes U</a:t>
            </a:r>
          </a:p>
          <a:p>
            <a:pPr lvl="2">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Over 1 billion course downloads, </a:t>
            </a:r>
          </a:p>
          <a:p>
            <a:pPr lvl="2">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1,200 universities, 1,200 school districts courseware (Apple press release, 2013)</a:t>
            </a:r>
          </a:p>
          <a:p>
            <a:pPr>
              <a:defRPr/>
            </a:pPr>
            <a:r>
              <a:rPr lang="en-US" sz="2000" dirty="0">
                <a:latin typeface="Segoe UI" panose="020B0502040204020203" pitchFamily="34" charset="0"/>
                <a:ea typeface="Segoe UI" panose="020B0502040204020203" pitchFamily="34" charset="0"/>
                <a:cs typeface="Segoe UI" panose="020B0502040204020203" pitchFamily="34" charset="0"/>
              </a:rPr>
              <a:t>Government Initiatives</a:t>
            </a:r>
          </a:p>
          <a:p>
            <a:pPr lvl="1">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PARCC and Common Core Testing</a:t>
            </a:r>
          </a:p>
          <a:p>
            <a:pPr lvl="1">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State Mandates around e-Books</a:t>
            </a:r>
          </a:p>
          <a:p>
            <a:pPr lvl="1">
              <a:spcBef>
                <a:spcPts val="0"/>
              </a:spcBef>
              <a:defRPr/>
            </a:pPr>
            <a:r>
              <a:rPr lang="en-US" sz="1800" dirty="0">
                <a:latin typeface="Segoe UI" panose="020B0502040204020203" pitchFamily="34" charset="0"/>
                <a:ea typeface="Segoe UI" panose="020B0502040204020203" pitchFamily="34" charset="0"/>
                <a:cs typeface="Segoe UI" panose="020B0502040204020203" pitchFamily="34" charset="0"/>
              </a:rPr>
              <a:t>FCC’s Digital Textbook Playbook </a:t>
            </a:r>
          </a:p>
        </p:txBody>
      </p:sp>
      <p:sp>
        <p:nvSpPr>
          <p:cNvPr id="4" name="Slide Number Placeholder 3"/>
          <p:cNvSpPr>
            <a:spLocks noGrp="1"/>
          </p:cNvSpPr>
          <p:nvPr>
            <p:ph type="sldNum" sz="quarter" idx="12"/>
          </p:nvPr>
        </p:nvSpPr>
        <p:spPr/>
        <p:txBody>
          <a:bodyPr/>
          <a:lstStyle/>
          <a:p>
            <a:fld id="{883B7BDA-E297-4144-82FE-9AC7F1C4AD01}" type="slidenum">
              <a:rPr lang="en-US" smtClean="0"/>
              <a:pPr/>
              <a:t>10</a:t>
            </a:fld>
            <a:endParaRPr lang="en-US" dirty="0"/>
          </a:p>
        </p:txBody>
      </p:sp>
      <p:pic>
        <p:nvPicPr>
          <p:cNvPr id="2050" name="Picture 2" descr="http://www.adtran.com/ImagesLibrary/logos/logo_usage_Teal_10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5943600"/>
            <a:ext cx="1081737" cy="3467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6"/>
          <p:cNvSpPr txBox="1">
            <a:spLocks noChangeArrowheads="1"/>
          </p:cNvSpPr>
          <p:nvPr/>
        </p:nvSpPr>
        <p:spPr bwMode="auto">
          <a:xfrm>
            <a:off x="5715000" y="1371600"/>
            <a:ext cx="2571750" cy="4263450"/>
          </a:xfrm>
          <a:prstGeom prst="cloud">
            <a:avLst/>
          </a:prstGeom>
          <a:ln/>
          <a:extLst/>
        </p:spPr>
        <p:style>
          <a:lnRef idx="1">
            <a:schemeClr val="accent5"/>
          </a:lnRef>
          <a:fillRef idx="2">
            <a:schemeClr val="accent5"/>
          </a:fillRef>
          <a:effectRef idx="1">
            <a:schemeClr val="accent5"/>
          </a:effectRef>
          <a:fontRef idx="minor">
            <a:schemeClr val="dk1"/>
          </a:fontRef>
        </p:style>
        <p:txBody>
          <a:bodyPr wrap="square">
            <a:spAutoFit/>
          </a:bodyPr>
          <a:lstStyle>
            <a:defPPr>
              <a:defRPr lang="en-US"/>
            </a:defPPr>
            <a:lvl1pPr algn="ctr">
              <a:defRPr i="1">
                <a:solidFill>
                  <a:schemeClr val="tx2"/>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400" dirty="0"/>
              <a:t>While the United States spends more than $7 billion a year on textbooks, too many students are using books that are 7-10 years old with outdated material</a:t>
            </a:r>
          </a:p>
          <a:p>
            <a:r>
              <a:rPr lang="en-US" altLang="en-US" sz="1000" dirty="0"/>
              <a:t>FCC’s Digital Textbook Playbook:  fcc.gov/document/fact-sheet-digital-textbook-playbook</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5943600"/>
            <a:ext cx="1838849" cy="569302"/>
          </a:xfrm>
          <a:prstGeom prst="rect">
            <a:avLst/>
          </a:prstGeom>
        </p:spPr>
      </p:pic>
    </p:spTree>
    <p:extLst>
      <p:ext uri="{BB962C8B-B14F-4D97-AF65-F5344CB8AC3E}">
        <p14:creationId xmlns:p14="http://schemas.microsoft.com/office/powerpoint/2010/main" val="1560339651"/>
      </p:ext>
    </p:extLst>
  </p:cSld>
  <p:clrMapOvr>
    <a:masterClrMapping/>
  </p:clrMapOvr>
  <p:transition spd="med">
    <p:plu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66" y="274638"/>
            <a:ext cx="7933134" cy="944562"/>
          </a:xfrm>
        </p:spPr>
        <p:txBody>
          <a:bodyPr>
            <a:normAutofit fontScale="90000"/>
          </a:bodyPr>
          <a:lstStyle/>
          <a:p>
            <a:r>
              <a:rPr lang="en-US" sz="4000" b="1" dirty="0">
                <a:latin typeface="Segoe UI" panose="020B0502040204020203" pitchFamily="34" charset="0"/>
                <a:ea typeface="Segoe UI" panose="020B0502040204020203" pitchFamily="34" charset="0"/>
                <a:cs typeface="Segoe UI" panose="020B0502040204020203" pitchFamily="34" charset="0"/>
              </a:rPr>
              <a:t>Impact</a:t>
            </a:r>
            <a:r>
              <a:rPr lang="en-US" b="1" dirty="0">
                <a:latin typeface="Segoe UI" panose="020B0502040204020203" pitchFamily="34" charset="0"/>
                <a:ea typeface="Segoe UI" panose="020B0502040204020203" pitchFamily="34" charset="0"/>
                <a:cs typeface="Segoe UI" panose="020B0502040204020203" pitchFamily="34" charset="0"/>
              </a:rPr>
              <a:t> of Mobility on </a:t>
            </a:r>
            <a:r>
              <a:rPr lang="en-US" sz="4000" b="1" dirty="0">
                <a:latin typeface="Segoe UI" panose="020B0502040204020203" pitchFamily="34" charset="0"/>
                <a:ea typeface="Segoe UI" panose="020B0502040204020203" pitchFamily="34" charset="0"/>
                <a:cs typeface="Segoe UI" panose="020B0502040204020203" pitchFamily="34" charset="0"/>
              </a:rPr>
              <a:t>the </a:t>
            </a:r>
            <a:r>
              <a:rPr lang="en-US" b="1" dirty="0">
                <a:latin typeface="Segoe UI" panose="020B0502040204020203" pitchFamily="34" charset="0"/>
                <a:ea typeface="Segoe UI" panose="020B0502040204020203" pitchFamily="34" charset="0"/>
                <a:cs typeface="Segoe UI" panose="020B0502040204020203" pitchFamily="34" charset="0"/>
              </a:rPr>
              <a:t>LAN</a:t>
            </a:r>
          </a:p>
        </p:txBody>
      </p:sp>
      <p:sp>
        <p:nvSpPr>
          <p:cNvPr id="3" name="Content Placeholder 2"/>
          <p:cNvSpPr>
            <a:spLocks noGrp="1"/>
          </p:cNvSpPr>
          <p:nvPr>
            <p:ph idx="1"/>
          </p:nvPr>
        </p:nvSpPr>
        <p:spPr>
          <a:xfrm>
            <a:off x="304800" y="1295400"/>
            <a:ext cx="6318647" cy="5122099"/>
          </a:xfrm>
        </p:spPr>
        <p:txBody>
          <a:bodyPr>
            <a:normAutofit/>
          </a:bodyPr>
          <a:lstStyle/>
          <a:p>
            <a:pPr marL="0" indent="0">
              <a:buNone/>
              <a:defRPr/>
            </a:pPr>
            <a:r>
              <a:rPr lang="en-US" sz="2000" dirty="0">
                <a:latin typeface="Segoe UI" panose="020B0502040204020203" pitchFamily="34" charset="0"/>
                <a:ea typeface="Segoe UI" panose="020B0502040204020203" pitchFamily="34" charset="0"/>
                <a:cs typeface="Segoe UI" panose="020B0502040204020203" pitchFamily="34" charset="0"/>
              </a:rPr>
              <a:t>Need for Anytime, Anywhere Access From Any Device</a:t>
            </a:r>
          </a:p>
          <a:p>
            <a:pPr>
              <a:defRPr/>
            </a:pPr>
            <a:r>
              <a:rPr lang="en-US" sz="2000" dirty="0">
                <a:latin typeface="Segoe UI" panose="020B0502040204020203" pitchFamily="34" charset="0"/>
                <a:ea typeface="Segoe UI" panose="020B0502040204020203" pitchFamily="34" charset="0"/>
                <a:cs typeface="Segoe UI" panose="020B0502040204020203" pitchFamily="34" charset="0"/>
              </a:rPr>
              <a:t>Scalable Network</a:t>
            </a:r>
          </a:p>
          <a:p>
            <a:pPr lvl="1">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Twice the number of users</a:t>
            </a:r>
          </a:p>
          <a:p>
            <a:pPr lvl="1">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2-3 devices per user</a:t>
            </a:r>
          </a:p>
          <a:p>
            <a:pPr>
              <a:defRPr/>
            </a:pPr>
            <a:r>
              <a:rPr lang="en-US" sz="2000" dirty="0">
                <a:latin typeface="Segoe UI" panose="020B0502040204020203" pitchFamily="34" charset="0"/>
                <a:ea typeface="Segoe UI" panose="020B0502040204020203" pitchFamily="34" charset="0"/>
                <a:cs typeface="Segoe UI" panose="020B0502040204020203" pitchFamily="34" charset="0"/>
              </a:rPr>
              <a:t>Higher Bandwidth</a:t>
            </a:r>
          </a:p>
          <a:p>
            <a:pPr lvl="1">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E-textbooks, video streaming</a:t>
            </a:r>
          </a:p>
          <a:p>
            <a:pPr lvl="1">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Online test services, homework servers</a:t>
            </a:r>
          </a:p>
          <a:p>
            <a:pPr lvl="1">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Cloud-based applications </a:t>
            </a:r>
          </a:p>
          <a:p>
            <a:pPr>
              <a:defRPr/>
            </a:pPr>
            <a:r>
              <a:rPr lang="en-US" sz="2000" dirty="0">
                <a:latin typeface="Segoe UI" panose="020B0502040204020203" pitchFamily="34" charset="0"/>
                <a:ea typeface="Segoe UI" panose="020B0502040204020203" pitchFamily="34" charset="0"/>
                <a:cs typeface="Segoe UI" panose="020B0502040204020203" pitchFamily="34" charset="0"/>
              </a:rPr>
              <a:t>Wider Coverage</a:t>
            </a:r>
          </a:p>
          <a:p>
            <a:pPr lvl="1">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Entire campus or school district</a:t>
            </a:r>
          </a:p>
          <a:p>
            <a:pPr lvl="1">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High traffic areas </a:t>
            </a:r>
          </a:p>
          <a:p>
            <a:pPr lvl="2">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Auditorium, cafeterias, gyms, etc.</a:t>
            </a:r>
          </a:p>
          <a:p>
            <a:pPr>
              <a:defRPr/>
            </a:pPr>
            <a:r>
              <a:rPr lang="en-US" sz="2000" dirty="0">
                <a:latin typeface="Segoe UI" panose="020B0502040204020203" pitchFamily="34" charset="0"/>
                <a:ea typeface="Segoe UI" panose="020B0502040204020203" pitchFamily="34" charset="0"/>
                <a:cs typeface="Segoe UI" panose="020B0502040204020203" pitchFamily="34" charset="0"/>
              </a:rPr>
              <a:t>Security at the edge</a:t>
            </a:r>
          </a:p>
          <a:p>
            <a:pPr lvl="1">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Endpoints security</a:t>
            </a:r>
          </a:p>
          <a:p>
            <a:pPr lvl="1">
              <a:spcBef>
                <a:spcPts val="0"/>
              </a:spcBef>
              <a:defRPr/>
            </a:pPr>
            <a:r>
              <a:rPr lang="en-US" sz="2000" dirty="0">
                <a:latin typeface="Segoe UI" panose="020B0502040204020203" pitchFamily="34" charset="0"/>
                <a:ea typeface="Segoe UI" panose="020B0502040204020203" pitchFamily="34" charset="0"/>
                <a:cs typeface="Segoe UI" panose="020B0502040204020203" pitchFamily="34" charset="0"/>
              </a:rPr>
              <a:t>RF-Intrusion Detection</a:t>
            </a:r>
          </a:p>
        </p:txBody>
      </p:sp>
      <p:sp>
        <p:nvSpPr>
          <p:cNvPr id="4" name="Slide Number Placeholder 3"/>
          <p:cNvSpPr>
            <a:spLocks noGrp="1"/>
          </p:cNvSpPr>
          <p:nvPr>
            <p:ph type="sldNum" sz="quarter" idx="12"/>
          </p:nvPr>
        </p:nvSpPr>
        <p:spPr/>
        <p:txBody>
          <a:bodyPr/>
          <a:lstStyle/>
          <a:p>
            <a:fld id="{883B7BDA-E297-4144-82FE-9AC7F1C4AD01}" type="slidenum">
              <a:rPr lang="en-US" smtClean="0"/>
              <a:pPr/>
              <a:t>11</a:t>
            </a:fld>
            <a:endParaRPr lang="en-US" dirty="0"/>
          </a:p>
        </p:txBody>
      </p:sp>
      <p:pic>
        <p:nvPicPr>
          <p:cNvPr id="2050" name="Picture 2" descr="http://www.adtran.com/ImagesLibrary/logos/logo_usage_Teal_10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6172200"/>
            <a:ext cx="739810" cy="3467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a:spLocks noChangeArrowheads="1"/>
          </p:cNvSpPr>
          <p:nvPr/>
        </p:nvSpPr>
        <p:spPr bwMode="auto">
          <a:xfrm>
            <a:off x="5943600" y="1752600"/>
            <a:ext cx="2678683" cy="4310301"/>
          </a:xfrm>
          <a:prstGeom prst="cloud">
            <a:avLst/>
          </a:prstGeom>
          <a:ln/>
          <a:extLst/>
        </p:spPr>
        <p:style>
          <a:lnRef idx="1">
            <a:schemeClr val="accent5"/>
          </a:lnRef>
          <a:fillRef idx="2">
            <a:schemeClr val="accent5"/>
          </a:fillRef>
          <a:effectRef idx="1">
            <a:schemeClr val="accent5"/>
          </a:effectRef>
          <a:fontRef idx="minor">
            <a:schemeClr val="dk1"/>
          </a:fontRef>
        </p:style>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i="1" dirty="0">
                <a:solidFill>
                  <a:schemeClr val="tx2"/>
                </a:solidFill>
              </a:rPr>
              <a:t>“</a:t>
            </a:r>
            <a:r>
              <a:rPr lang="en-US" dirty="0">
                <a:solidFill>
                  <a:schemeClr val="tx2"/>
                </a:solidFill>
              </a:rPr>
              <a:t>BYOD makes 1-1 easier by simply leveraging the devices they already have, or those their parents can buy for them</a:t>
            </a:r>
            <a:r>
              <a:rPr lang="en-US" altLang="en-US" i="1" dirty="0">
                <a:solidFill>
                  <a:schemeClr val="tx2"/>
                </a:solidFill>
              </a:rPr>
              <a:t>.”</a:t>
            </a:r>
            <a:r>
              <a:rPr lang="en-US" altLang="en-US" sz="800" dirty="0">
                <a:solidFill>
                  <a:schemeClr val="tx2"/>
                </a:solidFill>
              </a:rPr>
              <a:t> </a:t>
            </a:r>
          </a:p>
          <a:p>
            <a:pPr algn="ctr"/>
            <a:r>
              <a:rPr lang="en-US" altLang="en-US" sz="800" dirty="0">
                <a:solidFill>
                  <a:schemeClr val="tx2"/>
                </a:solidFill>
              </a:rPr>
              <a:t>The NMC Horizon Report: 2014 K-12 Edition</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8600" y="5715000"/>
            <a:ext cx="1320689" cy="736221"/>
          </a:xfrm>
          <a:prstGeom prst="rect">
            <a:avLst/>
          </a:prstGeom>
        </p:spPr>
      </p:pic>
    </p:spTree>
    <p:extLst>
      <p:ext uri="{BB962C8B-B14F-4D97-AF65-F5344CB8AC3E}">
        <p14:creationId xmlns:p14="http://schemas.microsoft.com/office/powerpoint/2010/main" val="602704876"/>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4493369" cy="703812"/>
          </a:xfrm>
        </p:spPr>
        <p:txBody>
          <a:bodyPr/>
          <a:lstStyle/>
          <a:p>
            <a:r>
              <a:rPr lang="en-US" dirty="0">
                <a:latin typeface="Segoe UI" panose="020B0502040204020203" pitchFamily="34" charset="0"/>
                <a:ea typeface="Segoe UI" panose="020B0502040204020203" pitchFamily="34" charset="0"/>
                <a:cs typeface="Segoe UI" panose="020B0502040204020203" pitchFamily="34" charset="0"/>
              </a:rPr>
              <a:t>IT Priorities</a:t>
            </a:r>
          </a:p>
        </p:txBody>
      </p:sp>
      <p:graphicFrame>
        <p:nvGraphicFramePr>
          <p:cNvPr id="8" name="Content Placeholder 7"/>
          <p:cNvGraphicFramePr>
            <a:graphicFrameLocks noGrp="1"/>
          </p:cNvGraphicFramePr>
          <p:nvPr>
            <p:ph idx="1"/>
            <p:extLst/>
          </p:nvPr>
        </p:nvGraphicFramePr>
        <p:xfrm>
          <a:off x="1371600" y="1371600"/>
          <a:ext cx="6172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883B7BDA-E297-4144-82FE-9AC7F1C4AD01}" type="slidenum">
              <a:rPr lang="en-US" smtClean="0"/>
              <a:pPr/>
              <a:t>12</a:t>
            </a:fld>
            <a:endParaRPr lang="en-US" dirty="0"/>
          </a:p>
        </p:txBody>
      </p:sp>
      <p:pic>
        <p:nvPicPr>
          <p:cNvPr id="2050" name="Picture 2" descr="http://www.adtran.com/ImagesLibrary/logos/logo_usage_Teal_10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62800" y="6096000"/>
            <a:ext cx="1081737" cy="34671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90600" y="5943600"/>
            <a:ext cx="2181661" cy="537781"/>
          </a:xfrm>
          <a:prstGeom prst="rect">
            <a:avLst/>
          </a:prstGeom>
        </p:spPr>
      </p:pic>
    </p:spTree>
    <p:extLst>
      <p:ext uri="{BB962C8B-B14F-4D97-AF65-F5344CB8AC3E}">
        <p14:creationId xmlns:p14="http://schemas.microsoft.com/office/powerpoint/2010/main" val="200770213"/>
      </p:ext>
    </p:extLst>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304800"/>
            <a:ext cx="7696200" cy="762000"/>
          </a:xfrm>
          <a:prstGeom prst="rect">
            <a:avLst/>
          </a:prstGeom>
        </p:spPr>
        <p:txBody>
          <a:bodyPr vert="horz" lIns="91440" tIns="45720" rIns="91440" bIns="45720" rtlCol="0" anchor="ctr">
            <a:noAutofit/>
          </a:bodyPr>
          <a:lstStyle/>
          <a:p>
            <a:pPr algn="ctr">
              <a:spcBef>
                <a:spcPct val="0"/>
              </a:spcBef>
              <a:defRPr/>
            </a:pPr>
            <a:r>
              <a:rPr lang="en-US" sz="2400" b="1" dirty="0">
                <a:solidFill>
                  <a:srgbClr val="A80000"/>
                </a:solidFill>
                <a:latin typeface="Segoe UI" panose="020B0502040204020203" pitchFamily="34" charset="0"/>
                <a:ea typeface="Segoe UI" panose="020B0502040204020203" pitchFamily="34" charset="0"/>
                <a:cs typeface="Segoe UI" panose="020B0502040204020203" pitchFamily="34" charset="0"/>
              </a:rPr>
              <a:t>ADTRAN E-rate Eligible Solutions Cat 2</a:t>
            </a:r>
          </a:p>
        </p:txBody>
      </p:sp>
      <p:grpSp>
        <p:nvGrpSpPr>
          <p:cNvPr id="2" name="Group 6"/>
          <p:cNvGrpSpPr/>
          <p:nvPr/>
        </p:nvGrpSpPr>
        <p:grpSpPr>
          <a:xfrm>
            <a:off x="1765789" y="1331783"/>
            <a:ext cx="1567961" cy="1501290"/>
            <a:chOff x="752231" y="1146172"/>
            <a:chExt cx="2090615" cy="1501290"/>
          </a:xfrm>
        </p:grpSpPr>
        <p:grpSp>
          <p:nvGrpSpPr>
            <p:cNvPr id="3" name="Group 31"/>
            <p:cNvGrpSpPr/>
            <p:nvPr/>
          </p:nvGrpSpPr>
          <p:grpSpPr>
            <a:xfrm>
              <a:off x="752231" y="1304916"/>
              <a:ext cx="2090615" cy="1342546"/>
              <a:chOff x="3168724" y="1210312"/>
              <a:chExt cx="2898935" cy="1967350"/>
            </a:xfrm>
          </p:grpSpPr>
          <p:grpSp>
            <p:nvGrpSpPr>
              <p:cNvPr id="4" name="Group 32"/>
              <p:cNvGrpSpPr/>
              <p:nvPr/>
            </p:nvGrpSpPr>
            <p:grpSpPr>
              <a:xfrm>
                <a:off x="3168724" y="1210312"/>
                <a:ext cx="2898935" cy="1967350"/>
                <a:chOff x="5196241" y="2056410"/>
                <a:chExt cx="3804704" cy="1038806"/>
              </a:xfrm>
            </p:grpSpPr>
            <p:sp>
              <p:nvSpPr>
                <p:cNvPr id="12" name="Rectangle 11"/>
                <p:cNvSpPr/>
                <p:nvPr/>
              </p:nvSpPr>
              <p:spPr bwMode="auto">
                <a:xfrm>
                  <a:off x="5196241" y="2056410"/>
                  <a:ext cx="3804704" cy="10388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defRPr/>
                  </a:pPr>
                  <a:endParaRPr lang="en-US" kern="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13" name="Rectangle 12"/>
                <p:cNvSpPr/>
                <p:nvPr/>
              </p:nvSpPr>
              <p:spPr bwMode="auto">
                <a:xfrm>
                  <a:off x="5255710" y="2094649"/>
                  <a:ext cx="3677291" cy="976657"/>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Segoe UI" panose="020B0502040204020203" pitchFamily="34" charset="0"/>
                    <a:ea typeface="Segoe UI" panose="020B0502040204020203" pitchFamily="34" charset="0"/>
                    <a:cs typeface="Segoe UI" panose="020B0502040204020203" pitchFamily="34" charset="0"/>
                  </a:endParaRPr>
                </a:p>
              </p:txBody>
            </p:sp>
          </p:grpSp>
          <p:sp>
            <p:nvSpPr>
              <p:cNvPr id="11" name="Rectangle 10"/>
              <p:cNvSpPr/>
              <p:nvPr/>
            </p:nvSpPr>
            <p:spPr>
              <a:xfrm>
                <a:off x="3254785" y="1432333"/>
                <a:ext cx="2812874" cy="1420687"/>
              </a:xfrm>
              <a:prstGeom prst="rect">
                <a:avLst/>
              </a:prstGeom>
            </p:spPr>
            <p:txBody>
              <a:bodyPr wrap="square">
                <a:spAutoFit/>
              </a:bodyPr>
              <a:lstStyle/>
              <a:p>
                <a:pPr algn="ctr"/>
                <a:r>
                  <a:rPr lang="en-US" sz="1900" b="1" kern="0" dirty="0">
                    <a:gradFill flip="none" rotWithShape="1">
                      <a:gsLst>
                        <a:gs pos="0">
                          <a:prstClr val="black"/>
                        </a:gs>
                        <a:gs pos="100000">
                          <a:prstClr val="black">
                            <a:lumMod val="65000"/>
                            <a:lumOff val="35000"/>
                          </a:prstClr>
                        </a:gs>
                      </a:gsLst>
                      <a:lin ang="5400000" scaled="1"/>
                      <a:tileRect/>
                    </a:gradFill>
                    <a:latin typeface="Segoe UI" panose="020B0502040204020203" pitchFamily="34" charset="0"/>
                    <a:ea typeface="Segoe UI" panose="020B0502040204020203" pitchFamily="34" charset="0"/>
                    <a:cs typeface="Segoe UI" panose="020B0502040204020203" pitchFamily="34" charset="0"/>
                  </a:rPr>
                  <a:t>Access Points (a/b/g/n/ac</a:t>
                </a:r>
              </a:p>
            </p:txBody>
          </p:sp>
        </p:grpSp>
        <p:pic>
          <p:nvPicPr>
            <p:cNvPr id="9" name="Picture 8" descr="Check-Mark.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452532" y="1146172"/>
              <a:ext cx="365760" cy="327811"/>
            </a:xfrm>
            <a:prstGeom prst="rect">
              <a:avLst/>
            </a:prstGeom>
          </p:spPr>
        </p:pic>
      </p:grpSp>
      <p:grpSp>
        <p:nvGrpSpPr>
          <p:cNvPr id="5" name="Group 13"/>
          <p:cNvGrpSpPr/>
          <p:nvPr/>
        </p:nvGrpSpPr>
        <p:grpSpPr>
          <a:xfrm>
            <a:off x="3792412" y="1336908"/>
            <a:ext cx="1567961" cy="1506511"/>
            <a:chOff x="3229708" y="1151295"/>
            <a:chExt cx="2090615" cy="1506511"/>
          </a:xfrm>
        </p:grpSpPr>
        <p:grpSp>
          <p:nvGrpSpPr>
            <p:cNvPr id="7" name="Group 38"/>
            <p:cNvGrpSpPr/>
            <p:nvPr/>
          </p:nvGrpSpPr>
          <p:grpSpPr>
            <a:xfrm>
              <a:off x="3229708" y="1315260"/>
              <a:ext cx="2090615" cy="1342546"/>
              <a:chOff x="3168724" y="1210312"/>
              <a:chExt cx="2898935" cy="1967350"/>
            </a:xfrm>
          </p:grpSpPr>
          <p:grpSp>
            <p:nvGrpSpPr>
              <p:cNvPr id="8" name="Group 39"/>
              <p:cNvGrpSpPr/>
              <p:nvPr/>
            </p:nvGrpSpPr>
            <p:grpSpPr>
              <a:xfrm>
                <a:off x="3168724" y="1210312"/>
                <a:ext cx="2898935" cy="1967350"/>
                <a:chOff x="5196241" y="2056410"/>
                <a:chExt cx="3804704" cy="1038806"/>
              </a:xfrm>
            </p:grpSpPr>
            <p:sp>
              <p:nvSpPr>
                <p:cNvPr id="19" name="Rectangle 18"/>
                <p:cNvSpPr/>
                <p:nvPr/>
              </p:nvSpPr>
              <p:spPr bwMode="auto">
                <a:xfrm>
                  <a:off x="5196241" y="2056410"/>
                  <a:ext cx="3804704" cy="10388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defRPr/>
                  </a:pPr>
                  <a:endParaRPr lang="en-US" kern="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20" name="Rectangle 19"/>
                <p:cNvSpPr/>
                <p:nvPr/>
              </p:nvSpPr>
              <p:spPr bwMode="auto">
                <a:xfrm>
                  <a:off x="5255710" y="2094649"/>
                  <a:ext cx="3677291" cy="976657"/>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Segoe UI" panose="020B0502040204020203" pitchFamily="34" charset="0"/>
                    <a:ea typeface="Segoe UI" panose="020B0502040204020203" pitchFamily="34" charset="0"/>
                    <a:cs typeface="Segoe UI" panose="020B0502040204020203" pitchFamily="34" charset="0"/>
                  </a:endParaRPr>
                </a:p>
              </p:txBody>
            </p:sp>
          </p:grpSp>
          <p:sp>
            <p:nvSpPr>
              <p:cNvPr id="18" name="Rectangle 17"/>
              <p:cNvSpPr/>
              <p:nvPr/>
            </p:nvSpPr>
            <p:spPr>
              <a:xfrm>
                <a:off x="3254785" y="1432333"/>
                <a:ext cx="2812874" cy="563765"/>
              </a:xfrm>
              <a:prstGeom prst="rect">
                <a:avLst/>
              </a:prstGeom>
            </p:spPr>
            <p:txBody>
              <a:bodyPr wrap="square">
                <a:spAutoFit/>
              </a:bodyPr>
              <a:lstStyle/>
              <a:p>
                <a:pPr algn="ctr"/>
                <a:r>
                  <a:rPr lang="en-US" sz="1900" b="1" kern="0" dirty="0">
                    <a:gradFill flip="none" rotWithShape="1">
                      <a:gsLst>
                        <a:gs pos="0">
                          <a:prstClr val="black"/>
                        </a:gs>
                        <a:gs pos="100000">
                          <a:prstClr val="black">
                            <a:lumMod val="65000"/>
                            <a:lumOff val="35000"/>
                          </a:prstClr>
                        </a:gs>
                      </a:gsLst>
                      <a:lin ang="5400000" scaled="1"/>
                      <a:tileRect/>
                    </a:gradFill>
                    <a:latin typeface="Segoe UI" panose="020B0502040204020203" pitchFamily="34" charset="0"/>
                    <a:ea typeface="Segoe UI" panose="020B0502040204020203" pitchFamily="34" charset="0"/>
                    <a:cs typeface="Segoe UI" panose="020B0502040204020203" pitchFamily="34" charset="0"/>
                  </a:rPr>
                  <a:t>Routers</a:t>
                </a:r>
              </a:p>
            </p:txBody>
          </p:sp>
        </p:grpSp>
        <p:pic>
          <p:nvPicPr>
            <p:cNvPr id="16" name="Picture 15" descr="Check-Mark.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07329" y="1151295"/>
              <a:ext cx="365760" cy="327811"/>
            </a:xfrm>
            <a:prstGeom prst="rect">
              <a:avLst/>
            </a:prstGeom>
          </p:spPr>
        </p:pic>
      </p:grpSp>
      <p:grpSp>
        <p:nvGrpSpPr>
          <p:cNvPr id="10" name="Group 3"/>
          <p:cNvGrpSpPr/>
          <p:nvPr/>
        </p:nvGrpSpPr>
        <p:grpSpPr>
          <a:xfrm>
            <a:off x="5797005" y="1342926"/>
            <a:ext cx="1567961" cy="1517851"/>
            <a:chOff x="6205338" y="1157313"/>
            <a:chExt cx="2090615" cy="1517851"/>
          </a:xfrm>
        </p:grpSpPr>
        <p:grpSp>
          <p:nvGrpSpPr>
            <p:cNvPr id="14" name="Group 44"/>
            <p:cNvGrpSpPr/>
            <p:nvPr/>
          </p:nvGrpSpPr>
          <p:grpSpPr>
            <a:xfrm>
              <a:off x="6205338" y="1332618"/>
              <a:ext cx="2090615" cy="1342546"/>
              <a:chOff x="3168724" y="1210312"/>
              <a:chExt cx="2898935" cy="1967350"/>
            </a:xfrm>
          </p:grpSpPr>
          <p:grpSp>
            <p:nvGrpSpPr>
              <p:cNvPr id="15" name="Group 45"/>
              <p:cNvGrpSpPr/>
              <p:nvPr/>
            </p:nvGrpSpPr>
            <p:grpSpPr>
              <a:xfrm>
                <a:off x="3168724" y="1210312"/>
                <a:ext cx="2898935" cy="1967350"/>
                <a:chOff x="5196241" y="2056410"/>
                <a:chExt cx="3804704" cy="1038806"/>
              </a:xfrm>
            </p:grpSpPr>
            <p:sp>
              <p:nvSpPr>
                <p:cNvPr id="26" name="Rectangle 25"/>
                <p:cNvSpPr/>
                <p:nvPr/>
              </p:nvSpPr>
              <p:spPr bwMode="auto">
                <a:xfrm>
                  <a:off x="5196241" y="2056410"/>
                  <a:ext cx="3804704" cy="10388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defRPr/>
                  </a:pPr>
                  <a:endParaRPr lang="en-US" kern="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27" name="Rectangle 26"/>
                <p:cNvSpPr/>
                <p:nvPr/>
              </p:nvSpPr>
              <p:spPr bwMode="auto">
                <a:xfrm>
                  <a:off x="5255710" y="2094649"/>
                  <a:ext cx="3677291" cy="976657"/>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Segoe UI" panose="020B0502040204020203" pitchFamily="34" charset="0"/>
                    <a:ea typeface="Segoe UI" panose="020B0502040204020203" pitchFamily="34" charset="0"/>
                    <a:cs typeface="Segoe UI" panose="020B0502040204020203" pitchFamily="34" charset="0"/>
                  </a:endParaRPr>
                </a:p>
              </p:txBody>
            </p:sp>
          </p:grpSp>
          <p:sp>
            <p:nvSpPr>
              <p:cNvPr id="25" name="Rectangle 24"/>
              <p:cNvSpPr/>
              <p:nvPr/>
            </p:nvSpPr>
            <p:spPr>
              <a:xfrm>
                <a:off x="3254785" y="1432333"/>
                <a:ext cx="2812874" cy="496113"/>
              </a:xfrm>
              <a:prstGeom prst="rect">
                <a:avLst/>
              </a:prstGeom>
            </p:spPr>
            <p:txBody>
              <a:bodyPr wrap="square">
                <a:spAutoFit/>
              </a:bodyPr>
              <a:lstStyle/>
              <a:p>
                <a:pPr algn="ctr"/>
                <a:r>
                  <a:rPr lang="en-US" sz="1600" b="1" kern="0" dirty="0">
                    <a:gradFill flip="none" rotWithShape="1">
                      <a:gsLst>
                        <a:gs pos="0">
                          <a:prstClr val="black"/>
                        </a:gs>
                        <a:gs pos="100000">
                          <a:prstClr val="black">
                            <a:lumMod val="65000"/>
                            <a:lumOff val="35000"/>
                          </a:prstClr>
                        </a:gs>
                      </a:gsLst>
                      <a:lin ang="5400000" scaled="1"/>
                      <a:tileRect/>
                    </a:gradFill>
                    <a:latin typeface="Segoe UI" panose="020B0502040204020203" pitchFamily="34" charset="0"/>
                    <a:ea typeface="Segoe UI" panose="020B0502040204020203" pitchFamily="34" charset="0"/>
                    <a:cs typeface="Segoe UI" panose="020B0502040204020203" pitchFamily="34" charset="0"/>
                  </a:rPr>
                  <a:t>Switches</a:t>
                </a:r>
              </a:p>
            </p:txBody>
          </p:sp>
        </p:grpSp>
        <p:pic>
          <p:nvPicPr>
            <p:cNvPr id="23" name="Picture 22" descr="Check-Mark.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05639" y="1157313"/>
              <a:ext cx="365760" cy="327811"/>
            </a:xfrm>
            <a:prstGeom prst="rect">
              <a:avLst/>
            </a:prstGeom>
          </p:spPr>
        </p:pic>
      </p:grpSp>
      <p:grpSp>
        <p:nvGrpSpPr>
          <p:cNvPr id="17" name="Group 29"/>
          <p:cNvGrpSpPr/>
          <p:nvPr/>
        </p:nvGrpSpPr>
        <p:grpSpPr>
          <a:xfrm>
            <a:off x="5797005" y="3914311"/>
            <a:ext cx="1567961" cy="1342546"/>
            <a:chOff x="3168724" y="1210312"/>
            <a:chExt cx="2898935" cy="1967350"/>
          </a:xfrm>
        </p:grpSpPr>
        <p:grpSp>
          <p:nvGrpSpPr>
            <p:cNvPr id="21" name="Group 53"/>
            <p:cNvGrpSpPr/>
            <p:nvPr/>
          </p:nvGrpSpPr>
          <p:grpSpPr>
            <a:xfrm>
              <a:off x="3168724" y="1210312"/>
              <a:ext cx="2898935" cy="1967350"/>
              <a:chOff x="5196241" y="2056410"/>
              <a:chExt cx="3804704" cy="1038806"/>
            </a:xfrm>
          </p:grpSpPr>
          <p:sp>
            <p:nvSpPr>
              <p:cNvPr id="33" name="Rectangle 32"/>
              <p:cNvSpPr/>
              <p:nvPr/>
            </p:nvSpPr>
            <p:spPr bwMode="auto">
              <a:xfrm>
                <a:off x="5196241" y="2056410"/>
                <a:ext cx="3804704" cy="10388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defRPr/>
                </a:pPr>
                <a:endParaRPr lang="en-US" kern="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34" name="Rectangle 33"/>
              <p:cNvSpPr/>
              <p:nvPr/>
            </p:nvSpPr>
            <p:spPr bwMode="auto">
              <a:xfrm>
                <a:off x="5255710" y="2094649"/>
                <a:ext cx="3677291" cy="976657"/>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Segoe UI" panose="020B0502040204020203" pitchFamily="34" charset="0"/>
                  <a:ea typeface="Segoe UI" panose="020B0502040204020203" pitchFamily="34" charset="0"/>
                  <a:cs typeface="Segoe UI" panose="020B0502040204020203" pitchFamily="34" charset="0"/>
                </a:endParaRPr>
              </a:p>
            </p:txBody>
          </p:sp>
        </p:grpSp>
        <p:sp>
          <p:nvSpPr>
            <p:cNvPr id="32" name="Rectangle 31"/>
            <p:cNvSpPr/>
            <p:nvPr/>
          </p:nvSpPr>
          <p:spPr>
            <a:xfrm>
              <a:off x="3254785" y="1432333"/>
              <a:ext cx="2812874" cy="563765"/>
            </a:xfrm>
            <a:prstGeom prst="rect">
              <a:avLst/>
            </a:prstGeom>
          </p:spPr>
          <p:txBody>
            <a:bodyPr wrap="square">
              <a:spAutoFit/>
            </a:bodyPr>
            <a:lstStyle/>
            <a:p>
              <a:pPr algn="ctr"/>
              <a:r>
                <a:rPr lang="en-US" sz="1900" b="1" kern="0" dirty="0">
                  <a:gradFill flip="none" rotWithShape="1">
                    <a:gsLst>
                      <a:gs pos="0">
                        <a:prstClr val="black"/>
                      </a:gs>
                      <a:gs pos="100000">
                        <a:prstClr val="black">
                          <a:lumMod val="65000"/>
                          <a:lumOff val="35000"/>
                        </a:prstClr>
                      </a:gs>
                    </a:gsLst>
                    <a:lin ang="5400000" scaled="1"/>
                    <a:tileRect/>
                  </a:gradFill>
                  <a:latin typeface="Segoe UI" panose="020B0502040204020203" pitchFamily="34" charset="0"/>
                  <a:ea typeface="Segoe UI" panose="020B0502040204020203" pitchFamily="34" charset="0"/>
                  <a:cs typeface="Segoe UI" panose="020B0502040204020203" pitchFamily="34" charset="0"/>
                </a:rPr>
                <a:t>ProCare</a:t>
              </a:r>
            </a:p>
          </p:txBody>
        </p:sp>
      </p:grpSp>
      <p:grpSp>
        <p:nvGrpSpPr>
          <p:cNvPr id="22" name="Group 34"/>
          <p:cNvGrpSpPr/>
          <p:nvPr/>
        </p:nvGrpSpPr>
        <p:grpSpPr>
          <a:xfrm>
            <a:off x="3792412" y="3735305"/>
            <a:ext cx="1567961" cy="1512630"/>
            <a:chOff x="752231" y="1134832"/>
            <a:chExt cx="2090615" cy="1512630"/>
          </a:xfrm>
        </p:grpSpPr>
        <p:grpSp>
          <p:nvGrpSpPr>
            <p:cNvPr id="24" name="Group 58"/>
            <p:cNvGrpSpPr/>
            <p:nvPr/>
          </p:nvGrpSpPr>
          <p:grpSpPr>
            <a:xfrm>
              <a:off x="752231" y="1304916"/>
              <a:ext cx="2090615" cy="1342546"/>
              <a:chOff x="3168724" y="1210312"/>
              <a:chExt cx="2898935" cy="1967350"/>
            </a:xfrm>
          </p:grpSpPr>
          <p:grpSp>
            <p:nvGrpSpPr>
              <p:cNvPr id="28" name="Group 60"/>
              <p:cNvGrpSpPr/>
              <p:nvPr/>
            </p:nvGrpSpPr>
            <p:grpSpPr>
              <a:xfrm>
                <a:off x="3168724" y="1210312"/>
                <a:ext cx="2898935" cy="1967350"/>
                <a:chOff x="5196241" y="2056410"/>
                <a:chExt cx="3804704" cy="1038806"/>
              </a:xfrm>
            </p:grpSpPr>
            <p:sp>
              <p:nvSpPr>
                <p:cNvPr id="40" name="Rectangle 39"/>
                <p:cNvSpPr/>
                <p:nvPr/>
              </p:nvSpPr>
              <p:spPr bwMode="auto">
                <a:xfrm>
                  <a:off x="5196241" y="2056410"/>
                  <a:ext cx="3804704" cy="10388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defRPr/>
                  </a:pPr>
                  <a:endParaRPr lang="en-US" kern="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41" name="Rectangle 40"/>
                <p:cNvSpPr/>
                <p:nvPr/>
              </p:nvSpPr>
              <p:spPr bwMode="auto">
                <a:xfrm>
                  <a:off x="5255708" y="2094649"/>
                  <a:ext cx="3677291" cy="976657"/>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Segoe UI" panose="020B0502040204020203" pitchFamily="34" charset="0"/>
                    <a:ea typeface="Segoe UI" panose="020B0502040204020203" pitchFamily="34" charset="0"/>
                    <a:cs typeface="Segoe UI" panose="020B0502040204020203" pitchFamily="34" charset="0"/>
                  </a:endParaRPr>
                </a:p>
              </p:txBody>
            </p:sp>
          </p:grpSp>
          <p:sp>
            <p:nvSpPr>
              <p:cNvPr id="39" name="Rectangle 38"/>
              <p:cNvSpPr/>
              <p:nvPr/>
            </p:nvSpPr>
            <p:spPr>
              <a:xfrm>
                <a:off x="3254785" y="1432333"/>
                <a:ext cx="2812874" cy="563765"/>
              </a:xfrm>
              <a:prstGeom prst="rect">
                <a:avLst/>
              </a:prstGeom>
            </p:spPr>
            <p:txBody>
              <a:bodyPr wrap="square">
                <a:spAutoFit/>
              </a:bodyPr>
              <a:lstStyle/>
              <a:p>
                <a:pPr algn="ctr"/>
                <a:r>
                  <a:rPr lang="en-US" sz="1900" b="1" kern="0" dirty="0">
                    <a:gradFill flip="none" rotWithShape="1">
                      <a:gsLst>
                        <a:gs pos="0">
                          <a:prstClr val="black"/>
                        </a:gs>
                        <a:gs pos="100000">
                          <a:prstClr val="black">
                            <a:lumMod val="65000"/>
                            <a:lumOff val="35000"/>
                          </a:prstClr>
                        </a:gs>
                      </a:gsLst>
                      <a:lin ang="5400000" scaled="1"/>
                      <a:tileRect/>
                    </a:gradFill>
                    <a:latin typeface="Segoe UI" panose="020B0502040204020203" pitchFamily="34" charset="0"/>
                    <a:ea typeface="Segoe UI" panose="020B0502040204020203" pitchFamily="34" charset="0"/>
                    <a:cs typeface="Segoe UI" panose="020B0502040204020203" pitchFamily="34" charset="0"/>
                  </a:rPr>
                  <a:t>ProCloud</a:t>
                </a:r>
              </a:p>
            </p:txBody>
          </p:sp>
        </p:grpSp>
        <p:pic>
          <p:nvPicPr>
            <p:cNvPr id="37" name="Picture 36" descr="Check-Mark.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418512" y="1134832"/>
              <a:ext cx="365760" cy="327811"/>
            </a:xfrm>
            <a:prstGeom prst="rect">
              <a:avLst/>
            </a:prstGeom>
          </p:spPr>
        </p:pic>
      </p:grpSp>
      <p:grpSp>
        <p:nvGrpSpPr>
          <p:cNvPr id="29" name="Group 41"/>
          <p:cNvGrpSpPr/>
          <p:nvPr/>
        </p:nvGrpSpPr>
        <p:grpSpPr>
          <a:xfrm>
            <a:off x="1770929" y="3905389"/>
            <a:ext cx="1567961" cy="1342546"/>
            <a:chOff x="3168724" y="1210312"/>
            <a:chExt cx="2898935" cy="1967350"/>
          </a:xfrm>
        </p:grpSpPr>
        <p:grpSp>
          <p:nvGrpSpPr>
            <p:cNvPr id="30" name="Group 67"/>
            <p:cNvGrpSpPr/>
            <p:nvPr/>
          </p:nvGrpSpPr>
          <p:grpSpPr>
            <a:xfrm>
              <a:off x="3168724" y="1210312"/>
              <a:ext cx="2898935" cy="1967350"/>
              <a:chOff x="5196241" y="2056410"/>
              <a:chExt cx="3804704" cy="1038806"/>
            </a:xfrm>
          </p:grpSpPr>
          <p:sp>
            <p:nvSpPr>
              <p:cNvPr id="45" name="Rectangle 44"/>
              <p:cNvSpPr/>
              <p:nvPr/>
            </p:nvSpPr>
            <p:spPr bwMode="auto">
              <a:xfrm>
                <a:off x="5196241" y="2056410"/>
                <a:ext cx="3804704" cy="103880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defRPr/>
                </a:pPr>
                <a:endParaRPr lang="en-US" kern="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46" name="Rectangle 45"/>
              <p:cNvSpPr/>
              <p:nvPr/>
            </p:nvSpPr>
            <p:spPr bwMode="auto">
              <a:xfrm>
                <a:off x="5255710" y="2094649"/>
                <a:ext cx="3677291" cy="976657"/>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Segoe UI" panose="020B0502040204020203" pitchFamily="34" charset="0"/>
                  <a:ea typeface="Segoe UI" panose="020B0502040204020203" pitchFamily="34" charset="0"/>
                  <a:cs typeface="Segoe UI" panose="020B0502040204020203" pitchFamily="34" charset="0"/>
                </a:endParaRPr>
              </a:p>
            </p:txBody>
          </p:sp>
        </p:grpSp>
        <p:sp>
          <p:nvSpPr>
            <p:cNvPr id="44" name="Rectangle 43"/>
            <p:cNvSpPr/>
            <p:nvPr/>
          </p:nvSpPr>
          <p:spPr>
            <a:xfrm>
              <a:off x="3254785" y="1432333"/>
              <a:ext cx="2812874" cy="563765"/>
            </a:xfrm>
            <a:prstGeom prst="rect">
              <a:avLst/>
            </a:prstGeom>
          </p:spPr>
          <p:txBody>
            <a:bodyPr wrap="square">
              <a:spAutoFit/>
            </a:bodyPr>
            <a:lstStyle/>
            <a:p>
              <a:pPr algn="ctr"/>
              <a:r>
                <a:rPr lang="en-US" sz="1900" b="1" kern="0" dirty="0">
                  <a:gradFill flip="none" rotWithShape="1">
                    <a:gsLst>
                      <a:gs pos="0">
                        <a:prstClr val="black"/>
                      </a:gs>
                      <a:gs pos="100000">
                        <a:prstClr val="black">
                          <a:lumMod val="65000"/>
                          <a:lumOff val="35000"/>
                        </a:prstClr>
                      </a:gs>
                    </a:gsLst>
                    <a:lin ang="5400000" scaled="1"/>
                    <a:tileRect/>
                  </a:gradFill>
                  <a:latin typeface="Segoe UI" panose="020B0502040204020203" pitchFamily="34" charset="0"/>
                  <a:ea typeface="Segoe UI" panose="020B0502040204020203" pitchFamily="34" charset="0"/>
                  <a:cs typeface="Segoe UI" panose="020B0502040204020203" pitchFamily="34" charset="0"/>
                </a:rPr>
                <a:t>ProStart</a:t>
              </a:r>
            </a:p>
          </p:txBody>
        </p:sp>
      </p:grpSp>
      <p:pic>
        <p:nvPicPr>
          <p:cNvPr id="54" name="Picture 53" descr="InternetCloud.png"/>
          <p:cNvPicPr>
            <a:picLocks noChangeAspect="1"/>
          </p:cNvPicPr>
          <p:nvPr/>
        </p:nvPicPr>
        <p:blipFill>
          <a:blip r:embed="rId3" cstate="screen">
            <a:grayscl/>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a:ext>
            </a:extLst>
          </a:blip>
          <a:stretch>
            <a:fillRect/>
          </a:stretch>
        </p:blipFill>
        <p:spPr>
          <a:xfrm>
            <a:off x="3657600" y="4876802"/>
            <a:ext cx="687911" cy="562739"/>
          </a:xfrm>
          <a:prstGeom prst="rect">
            <a:avLst/>
          </a:prstGeom>
          <a:ln>
            <a:noFill/>
          </a:ln>
          <a:effectLst>
            <a:outerShdw blurRad="292100" dist="139700" dir="2700000" algn="tl" rotWithShape="0">
              <a:srgbClr val="333333">
                <a:alpha val="65000"/>
              </a:srgbClr>
            </a:outerShdw>
          </a:effectLst>
        </p:spPr>
      </p:pic>
      <p:pic>
        <p:nvPicPr>
          <p:cNvPr id="56" name="Picture 55" descr="Check-Mark.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37553" y="3729090"/>
            <a:ext cx="274320" cy="327811"/>
          </a:xfrm>
          <a:prstGeom prst="rect">
            <a:avLst/>
          </a:prstGeom>
        </p:spPr>
      </p:pic>
      <p:pic>
        <p:nvPicPr>
          <p:cNvPr id="1026" name="Picture 2" descr="C:\Documents and Settings\user1\Desktop\1700951F1_1.jpg"/>
          <p:cNvPicPr>
            <a:picLocks noChangeAspect="1" noChangeArrowheads="1"/>
          </p:cNvPicPr>
          <p:nvPr/>
        </p:nvPicPr>
        <p:blipFill>
          <a:blip r:embed="rId5" cstate="print"/>
          <a:srcRect/>
          <a:stretch>
            <a:fillRect/>
          </a:stretch>
        </p:blipFill>
        <p:spPr bwMode="auto">
          <a:xfrm>
            <a:off x="2057401" y="2286000"/>
            <a:ext cx="1149814" cy="1143000"/>
          </a:xfrm>
          <a:prstGeom prst="rect">
            <a:avLst/>
          </a:prstGeom>
          <a:noFill/>
        </p:spPr>
      </p:pic>
      <p:pic>
        <p:nvPicPr>
          <p:cNvPr id="1027" name="Picture 3" descr="C:\Documents and Settings\user1\Desktop\900x537_sub_wifi_image_get_started.jpg"/>
          <p:cNvPicPr>
            <a:picLocks noChangeAspect="1" noChangeArrowheads="1"/>
          </p:cNvPicPr>
          <p:nvPr/>
        </p:nvPicPr>
        <p:blipFill>
          <a:blip r:embed="rId6" cstate="print"/>
          <a:srcRect/>
          <a:stretch>
            <a:fillRect/>
          </a:stretch>
        </p:blipFill>
        <p:spPr bwMode="auto">
          <a:xfrm>
            <a:off x="1943100" y="4495800"/>
            <a:ext cx="1200150" cy="1524000"/>
          </a:xfrm>
          <a:prstGeom prst="rect">
            <a:avLst/>
          </a:prstGeom>
          <a:noFill/>
        </p:spPr>
      </p:pic>
      <p:pic>
        <p:nvPicPr>
          <p:cNvPr id="1028" name="Picture 4" descr="C:\Documents and Settings\user1\Desktop\aces_plus_150x242_031213.jpg"/>
          <p:cNvPicPr>
            <a:picLocks noChangeAspect="1" noChangeArrowheads="1"/>
          </p:cNvPicPr>
          <p:nvPr/>
        </p:nvPicPr>
        <p:blipFill>
          <a:blip r:embed="rId7" cstate="print"/>
          <a:srcRect/>
          <a:stretch>
            <a:fillRect/>
          </a:stretch>
        </p:blipFill>
        <p:spPr bwMode="auto">
          <a:xfrm>
            <a:off x="6115050" y="4552950"/>
            <a:ext cx="1071563" cy="1409700"/>
          </a:xfrm>
          <a:prstGeom prst="rect">
            <a:avLst/>
          </a:prstGeom>
          <a:noFill/>
        </p:spPr>
      </p:pic>
      <p:pic>
        <p:nvPicPr>
          <p:cNvPr id="62" name="Picture 61" descr="InternetCloud.png"/>
          <p:cNvPicPr>
            <a:picLocks noChangeAspect="1"/>
          </p:cNvPicPr>
          <p:nvPr/>
        </p:nvPicPr>
        <p:blipFill>
          <a:blip r:embed="rId3" cstate="screen">
            <a:grayscl/>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a:ext>
            </a:extLst>
          </a:blip>
          <a:stretch>
            <a:fillRect/>
          </a:stretch>
        </p:blipFill>
        <p:spPr>
          <a:xfrm>
            <a:off x="3486150" y="3733802"/>
            <a:ext cx="687911" cy="562739"/>
          </a:xfrm>
          <a:prstGeom prst="rect">
            <a:avLst/>
          </a:prstGeom>
          <a:ln>
            <a:noFill/>
          </a:ln>
          <a:effectLst>
            <a:outerShdw blurRad="292100" dist="139700" dir="2700000" algn="tl" rotWithShape="0">
              <a:srgbClr val="333333">
                <a:alpha val="65000"/>
              </a:srgbClr>
            </a:outerShdw>
          </a:effectLst>
        </p:spPr>
      </p:pic>
      <p:pic>
        <p:nvPicPr>
          <p:cNvPr id="63" name="Picture 62" descr="InternetCloud.png"/>
          <p:cNvPicPr>
            <a:picLocks noChangeAspect="1"/>
          </p:cNvPicPr>
          <p:nvPr/>
        </p:nvPicPr>
        <p:blipFill>
          <a:blip r:embed="rId3" cstate="screen">
            <a:grayscl/>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a:ext>
            </a:extLst>
          </a:blip>
          <a:stretch>
            <a:fillRect/>
          </a:stretch>
        </p:blipFill>
        <p:spPr>
          <a:xfrm>
            <a:off x="5143500" y="3962402"/>
            <a:ext cx="687911" cy="562739"/>
          </a:xfrm>
          <a:prstGeom prst="rect">
            <a:avLst/>
          </a:prstGeom>
          <a:ln>
            <a:noFill/>
          </a:ln>
          <a:effectLst>
            <a:outerShdw blurRad="292100" dist="139700" dir="2700000" algn="tl" rotWithShape="0">
              <a:srgbClr val="333333">
                <a:alpha val="65000"/>
              </a:srgbClr>
            </a:outerShdw>
          </a:effectLst>
        </p:spPr>
      </p:pic>
      <p:pic>
        <p:nvPicPr>
          <p:cNvPr id="64" name="Picture 63" descr="InternetCloud.png"/>
          <p:cNvPicPr>
            <a:picLocks noChangeAspect="1"/>
          </p:cNvPicPr>
          <p:nvPr/>
        </p:nvPicPr>
        <p:blipFill>
          <a:blip r:embed="rId3" cstate="screen">
            <a:grayscl/>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a:ext>
            </a:extLst>
          </a:blip>
          <a:stretch>
            <a:fillRect/>
          </a:stretch>
        </p:blipFill>
        <p:spPr>
          <a:xfrm>
            <a:off x="5086350" y="5029202"/>
            <a:ext cx="687911" cy="562739"/>
          </a:xfrm>
          <a:prstGeom prst="rect">
            <a:avLst/>
          </a:prstGeom>
          <a:ln>
            <a:noFill/>
          </a:ln>
          <a:effectLst>
            <a:outerShdw blurRad="292100" dist="139700" dir="2700000" algn="tl" rotWithShape="0">
              <a:srgbClr val="333333">
                <a:alpha val="65000"/>
              </a:srgbClr>
            </a:outerShdw>
          </a:effectLst>
        </p:spPr>
      </p:pic>
      <p:pic>
        <p:nvPicPr>
          <p:cNvPr id="1029" name="Picture 5" descr="C:\Documents and Settings\user1\Desktop\_dprocloud.jpg"/>
          <p:cNvPicPr>
            <a:picLocks noChangeAspect="1" noChangeArrowheads="1"/>
          </p:cNvPicPr>
          <p:nvPr/>
        </p:nvPicPr>
        <p:blipFill>
          <a:blip r:embed="rId8" cstate="print"/>
          <a:srcRect/>
          <a:stretch>
            <a:fillRect/>
          </a:stretch>
        </p:blipFill>
        <p:spPr bwMode="auto">
          <a:xfrm>
            <a:off x="4114800" y="4495800"/>
            <a:ext cx="1114425" cy="1447800"/>
          </a:xfrm>
          <a:prstGeom prst="rect">
            <a:avLst/>
          </a:prstGeom>
          <a:noFill/>
        </p:spPr>
      </p:pic>
      <p:pic>
        <p:nvPicPr>
          <p:cNvPr id="66" name="Picture 65" descr="InternetCloud.png"/>
          <p:cNvPicPr>
            <a:picLocks noChangeAspect="1"/>
          </p:cNvPicPr>
          <p:nvPr/>
        </p:nvPicPr>
        <p:blipFill>
          <a:blip r:embed="rId3" cstate="screen">
            <a:grayscl/>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a:ext>
            </a:extLst>
          </a:blip>
          <a:stretch>
            <a:fillRect/>
          </a:stretch>
        </p:blipFill>
        <p:spPr>
          <a:xfrm>
            <a:off x="4229100" y="3429002"/>
            <a:ext cx="687911" cy="562739"/>
          </a:xfrm>
          <a:prstGeom prst="rect">
            <a:avLst/>
          </a:prstGeom>
          <a:ln>
            <a:noFill/>
          </a:ln>
          <a:effectLst>
            <a:outerShdw blurRad="292100" dist="139700" dir="2700000" algn="tl" rotWithShape="0">
              <a:srgbClr val="333333">
                <a:alpha val="65000"/>
              </a:srgbClr>
            </a:outerShdw>
          </a:effectLst>
        </p:spPr>
      </p:pic>
      <p:pic>
        <p:nvPicPr>
          <p:cNvPr id="1031" name="Picture 7" descr="C:\Documents and Settings\user1\Desktop\404786.jpg"/>
          <p:cNvPicPr>
            <a:picLocks noChangeAspect="1" noChangeArrowheads="1"/>
          </p:cNvPicPr>
          <p:nvPr/>
        </p:nvPicPr>
        <p:blipFill>
          <a:blip r:embed="rId9" cstate="print"/>
          <a:srcRect/>
          <a:stretch>
            <a:fillRect/>
          </a:stretch>
        </p:blipFill>
        <p:spPr bwMode="auto">
          <a:xfrm>
            <a:off x="6000750" y="1981200"/>
            <a:ext cx="1143000" cy="1600200"/>
          </a:xfrm>
          <a:prstGeom prst="rect">
            <a:avLst/>
          </a:prstGeom>
          <a:noFill/>
        </p:spPr>
      </p:pic>
      <p:pic>
        <p:nvPicPr>
          <p:cNvPr id="72" name="Picture 71" descr="Check-Mark.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86600" y="3733802"/>
            <a:ext cx="274320" cy="327811"/>
          </a:xfrm>
          <a:prstGeom prst="rect">
            <a:avLst/>
          </a:prstGeom>
        </p:spPr>
      </p:pic>
      <p:pic>
        <p:nvPicPr>
          <p:cNvPr id="31" name="Picture 2" descr="ADTRAN NetVanta Multiservice Access Routers"/>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31621" y="2158426"/>
            <a:ext cx="1211879" cy="993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266012"/>
      </p:ext>
    </p:extLst>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180974"/>
            <a:ext cx="7463414" cy="1038225"/>
          </a:xfrm>
        </p:spPr>
        <p:txBody>
          <a:bodyPr>
            <a:normAutofit/>
          </a:bodyPr>
          <a:lstStyle/>
          <a:p>
            <a:pPr algn="ctr"/>
            <a:r>
              <a:rPr lang="en-US" sz="2800" b="1" dirty="0">
                <a:latin typeface="Segoe UI" panose="020B0502040204020203" pitchFamily="34" charset="0"/>
                <a:ea typeface="Segoe UI" panose="020B0502040204020203" pitchFamily="34" charset="0"/>
                <a:cs typeface="Segoe UI" panose="020B0502040204020203" pitchFamily="34" charset="0"/>
              </a:rPr>
              <a:t>Flexible Cloud-based Deployment Options</a:t>
            </a:r>
          </a:p>
        </p:txBody>
      </p:sp>
      <p:pic>
        <p:nvPicPr>
          <p:cNvPr id="4" name="Picture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57600" y="1219200"/>
            <a:ext cx="1943101" cy="22411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87533" y="2910259"/>
            <a:ext cx="2325000" cy="2681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257301" y="3456754"/>
            <a:ext cx="2043265" cy="646331"/>
          </a:xfrm>
          <a:prstGeom prst="rect">
            <a:avLst/>
          </a:prstGeom>
          <a:noFill/>
        </p:spPr>
        <p:txBody>
          <a:bodyPr wrap="square" rtlCol="0">
            <a:spAutoFit/>
          </a:bodyPr>
          <a:lstStyle/>
          <a:p>
            <a:pPr algn="ctr"/>
            <a:r>
              <a:rPr lang="en-US" b="1" dirty="0">
                <a:latin typeface="Segoe UI" panose="020B0502040204020203" pitchFamily="34" charset="0"/>
                <a:ea typeface="Segoe UI" panose="020B0502040204020203" pitchFamily="34" charset="0"/>
                <a:cs typeface="Segoe UI" panose="020B0502040204020203" pitchFamily="34" charset="0"/>
              </a:rPr>
              <a:t>Private Cloud</a:t>
            </a:r>
          </a:p>
          <a:p>
            <a:pPr algn="ctr"/>
            <a:r>
              <a:rPr lang="en-US" dirty="0">
                <a:latin typeface="Segoe UI" panose="020B0502040204020203" pitchFamily="34" charset="0"/>
                <a:ea typeface="Segoe UI" panose="020B0502040204020203" pitchFamily="34" charset="0"/>
                <a:cs typeface="Segoe UI" panose="020B0502040204020203" pitchFamily="34" charset="0"/>
              </a:rPr>
              <a:t>School Managed</a:t>
            </a:r>
          </a:p>
        </p:txBody>
      </p:sp>
      <p:pic>
        <p:nvPicPr>
          <p:cNvPr id="8" name="Picture 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57851" y="2910260"/>
            <a:ext cx="2360567" cy="2722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5878134" y="3468477"/>
            <a:ext cx="2016882" cy="646331"/>
          </a:xfrm>
          <a:prstGeom prst="rect">
            <a:avLst/>
          </a:prstGeom>
          <a:noFill/>
        </p:spPr>
        <p:txBody>
          <a:bodyPr wrap="square" rtlCol="0">
            <a:spAutoFit/>
          </a:bodyPr>
          <a:lstStyle/>
          <a:p>
            <a:pPr algn="ctr"/>
            <a:r>
              <a:rPr lang="en-US" b="1" dirty="0">
                <a:latin typeface="Segoe UI" panose="020B0502040204020203" pitchFamily="34" charset="0"/>
                <a:ea typeface="Segoe UI" panose="020B0502040204020203" pitchFamily="34" charset="0"/>
                <a:cs typeface="Segoe UI" panose="020B0502040204020203" pitchFamily="34" charset="0"/>
              </a:rPr>
              <a:t>Hosted Cloud</a:t>
            </a:r>
          </a:p>
          <a:p>
            <a:pPr algn="ctr"/>
            <a:r>
              <a:rPr lang="en-US" dirty="0">
                <a:latin typeface="Segoe UI" panose="020B0502040204020203" pitchFamily="34" charset="0"/>
                <a:ea typeface="Segoe UI" panose="020B0502040204020203" pitchFamily="34" charset="0"/>
                <a:cs typeface="Segoe UI" panose="020B0502040204020203" pitchFamily="34" charset="0"/>
              </a:rPr>
              <a:t>By Frontier</a:t>
            </a:r>
          </a:p>
        </p:txBody>
      </p:sp>
      <p:sp>
        <p:nvSpPr>
          <p:cNvPr id="10" name="TextBox 9"/>
          <p:cNvSpPr txBox="1"/>
          <p:nvPr/>
        </p:nvSpPr>
        <p:spPr>
          <a:xfrm>
            <a:off x="3496208" y="1572372"/>
            <a:ext cx="2078109" cy="646331"/>
          </a:xfrm>
          <a:prstGeom prst="rect">
            <a:avLst/>
          </a:prstGeom>
          <a:noFill/>
        </p:spPr>
        <p:txBody>
          <a:bodyPr wrap="square" rtlCol="0">
            <a:spAutoFit/>
          </a:bodyPr>
          <a:lstStyle/>
          <a:p>
            <a:pPr algn="ctr"/>
            <a:r>
              <a:rPr lang="en-US" b="1" dirty="0">
                <a:latin typeface="Segoe UI" panose="020B0502040204020203" pitchFamily="34" charset="0"/>
                <a:ea typeface="Segoe UI" panose="020B0502040204020203" pitchFamily="34" charset="0"/>
                <a:cs typeface="Segoe UI" panose="020B0502040204020203" pitchFamily="34" charset="0"/>
              </a:rPr>
              <a:t>Hosted &amp; Managed Cloud</a:t>
            </a:r>
          </a:p>
        </p:txBody>
      </p:sp>
      <p:sp>
        <p:nvSpPr>
          <p:cNvPr id="14" name="Left-Right-Up Arrow 13"/>
          <p:cNvSpPr/>
          <p:nvPr/>
        </p:nvSpPr>
        <p:spPr>
          <a:xfrm>
            <a:off x="2971800" y="3346944"/>
            <a:ext cx="3200400" cy="167640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Segoe UI" panose="020B0502040204020203" pitchFamily="34" charset="0"/>
                <a:ea typeface="Segoe UI" panose="020B0502040204020203" pitchFamily="34" charset="0"/>
                <a:cs typeface="Segoe UI" panose="020B0502040204020203" pitchFamily="34" charset="0"/>
              </a:rPr>
              <a:t>and the Freedom to Migrate Between Them</a:t>
            </a:r>
          </a:p>
        </p:txBody>
      </p:sp>
      <p:sp>
        <p:nvSpPr>
          <p:cNvPr id="16" name="TextBox 15"/>
          <p:cNvSpPr txBox="1"/>
          <p:nvPr/>
        </p:nvSpPr>
        <p:spPr>
          <a:xfrm>
            <a:off x="1193006" y="5438785"/>
            <a:ext cx="2228850" cy="1200329"/>
          </a:xfrm>
          <a:prstGeom prst="rect">
            <a:avLst/>
          </a:prstGeom>
          <a:noFill/>
        </p:spPr>
        <p:txBody>
          <a:bodyPr wrap="square" rtlCol="0">
            <a:spAutoFit/>
          </a:bodyPr>
          <a:lstStyle/>
          <a:p>
            <a:pPr algn="ctr">
              <a:buFont typeface="Arial" pitchFamily="34" charset="0"/>
              <a:buChar char="•"/>
            </a:pPr>
            <a:r>
              <a:rPr lang="en-US" dirty="0"/>
              <a:t> VMware Virtual Appliance or Hardware Appliance</a:t>
            </a:r>
          </a:p>
        </p:txBody>
      </p:sp>
      <p:sp>
        <p:nvSpPr>
          <p:cNvPr id="18" name="TextBox 17"/>
          <p:cNvSpPr txBox="1"/>
          <p:nvPr/>
        </p:nvSpPr>
        <p:spPr>
          <a:xfrm>
            <a:off x="5772150" y="5414608"/>
            <a:ext cx="2228850" cy="923330"/>
          </a:xfrm>
          <a:prstGeom prst="rect">
            <a:avLst/>
          </a:prstGeom>
          <a:noFill/>
        </p:spPr>
        <p:txBody>
          <a:bodyPr wrap="square" rtlCol="0">
            <a:spAutoFit/>
          </a:bodyPr>
          <a:lstStyle/>
          <a:p>
            <a:pPr algn="ctr">
              <a:buFont typeface="Arial" pitchFamily="34" charset="0"/>
              <a:buChar char="•"/>
            </a:pPr>
            <a:r>
              <a:rPr lang="en-US" dirty="0"/>
              <a:t> Hosted but managed by Frontier</a:t>
            </a:r>
          </a:p>
        </p:txBody>
      </p:sp>
      <p:sp>
        <p:nvSpPr>
          <p:cNvPr id="19" name="Rectangle 18"/>
          <p:cNvSpPr/>
          <p:nvPr/>
        </p:nvSpPr>
        <p:spPr>
          <a:xfrm>
            <a:off x="6248400" y="1447800"/>
            <a:ext cx="2457450" cy="1477328"/>
          </a:xfrm>
          <a:prstGeom prst="rect">
            <a:avLst/>
          </a:prstGeom>
        </p:spPr>
        <p:txBody>
          <a:bodyPr wrap="square">
            <a:spAutoFit/>
          </a:bodyPr>
          <a:lstStyle/>
          <a:p>
            <a:pPr>
              <a:buFont typeface="Arial"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 Fully Managed and Hosted</a:t>
            </a:r>
          </a:p>
          <a:p>
            <a:pPr>
              <a:buFont typeface="Arial"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 Redundancy</a:t>
            </a:r>
          </a:p>
          <a:p>
            <a:pPr>
              <a:buFont typeface="Arial"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 Guaranteed SLA Uptime</a:t>
            </a:r>
          </a:p>
        </p:txBody>
      </p:sp>
      <p:sp>
        <p:nvSpPr>
          <p:cNvPr id="20" name="TextBox 19"/>
          <p:cNvSpPr txBox="1"/>
          <p:nvPr/>
        </p:nvSpPr>
        <p:spPr>
          <a:xfrm>
            <a:off x="1371600" y="1295400"/>
            <a:ext cx="1479306" cy="1569660"/>
          </a:xfrm>
          <a:prstGeom prst="rect">
            <a:avLst/>
          </a:prstGeom>
          <a:no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3200" i="1" dirty="0">
                <a:solidFill>
                  <a:srgbClr val="FFC000"/>
                </a:solidFill>
                <a:latin typeface="Segoe UI" panose="020B0502040204020203" pitchFamily="34" charset="0"/>
                <a:ea typeface="Segoe UI" panose="020B0502040204020203" pitchFamily="34" charset="0"/>
                <a:cs typeface="Segoe UI" panose="020B0502040204020203" pitchFamily="34" charset="0"/>
              </a:rPr>
              <a:t>Choose Your Cloud</a:t>
            </a:r>
          </a:p>
        </p:txBody>
      </p:sp>
    </p:spTree>
    <p:extLst>
      <p:ext uri="{BB962C8B-B14F-4D97-AF65-F5344CB8AC3E}">
        <p14:creationId xmlns:p14="http://schemas.microsoft.com/office/powerpoint/2010/main" val="1224161656"/>
      </p:ext>
    </p:extLst>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1" y="274638"/>
            <a:ext cx="4493369" cy="703812"/>
          </a:xfrm>
        </p:spPr>
        <p:txBody>
          <a:bodyPr/>
          <a:lstStyle/>
          <a:p>
            <a:pPr algn="ctr"/>
            <a:r>
              <a:rPr lang="en-US" sz="3600" b="1" dirty="0">
                <a:latin typeface="Segoe UI" panose="020B0502040204020203" pitchFamily="34" charset="0"/>
                <a:ea typeface="Segoe UI" panose="020B0502040204020203" pitchFamily="34" charset="0"/>
                <a:cs typeface="Segoe UI" panose="020B0502040204020203" pitchFamily="34" charset="0"/>
              </a:rPr>
              <a:t>Summary</a:t>
            </a:r>
          </a:p>
        </p:txBody>
      </p:sp>
      <p:sp>
        <p:nvSpPr>
          <p:cNvPr id="3" name="Content Placeholder 2"/>
          <p:cNvSpPr>
            <a:spLocks noGrp="1"/>
          </p:cNvSpPr>
          <p:nvPr>
            <p:ph idx="1"/>
          </p:nvPr>
        </p:nvSpPr>
        <p:spPr>
          <a:xfrm>
            <a:off x="609600" y="1196789"/>
            <a:ext cx="4648200" cy="4525963"/>
          </a:xfrm>
        </p:spPr>
        <p:txBody>
          <a:bodyPr>
            <a:normAutofit fontScale="62500" lnSpcReduction="20000"/>
          </a:bodyPr>
          <a:lstStyle/>
          <a:p>
            <a:pPr>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New E-rate funding has opened the gates to affordably build out Wi-Fi networks in K-12 schools and libraries</a:t>
            </a:r>
          </a:p>
          <a:p>
            <a:pPr>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ADTRAN understands the ever changing environment of school’s IT needs and provides solutions that can scale, evolve and migrate as needed</a:t>
            </a:r>
          </a:p>
          <a:p>
            <a:pPr>
              <a:buFont typeface="Arial" panose="020B0604020202020204" pitchFamily="34" charset="0"/>
              <a:buChar char="•"/>
            </a:pPr>
            <a:r>
              <a:rPr lang="en-US" dirty="0" err="1">
                <a:latin typeface="Segoe UI" panose="020B0502040204020203" pitchFamily="34" charset="0"/>
                <a:ea typeface="Segoe UI" panose="020B0502040204020203" pitchFamily="34" charset="0"/>
                <a:cs typeface="Segoe UI" panose="020B0502040204020203" pitchFamily="34" charset="0"/>
              </a:rPr>
              <a:t>ProCloud</a:t>
            </a:r>
            <a:r>
              <a:rPr lang="en-US" dirty="0">
                <a:latin typeface="Segoe UI" panose="020B0502040204020203" pitchFamily="34" charset="0"/>
                <a:ea typeface="Segoe UI" panose="020B0502040204020203" pitchFamily="34" charset="0"/>
                <a:cs typeface="Segoe UI" panose="020B0502040204020203" pitchFamily="34" charset="0"/>
              </a:rPr>
              <a:t> offers a “Worry Free” managed Wi-Fi service option for K-12 schools and libraries that can’t be matched</a:t>
            </a:r>
          </a:p>
          <a:p>
            <a:pPr>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ADTRAN has networking solutions to power your LAN, WLAN and VOIP network</a:t>
            </a:r>
          </a:p>
        </p:txBody>
      </p:sp>
      <p:sp>
        <p:nvSpPr>
          <p:cNvPr id="4" name="Slide Number Placeholder 3"/>
          <p:cNvSpPr>
            <a:spLocks noGrp="1"/>
          </p:cNvSpPr>
          <p:nvPr>
            <p:ph type="sldNum" sz="quarter" idx="12"/>
          </p:nvPr>
        </p:nvSpPr>
        <p:spPr/>
        <p:txBody>
          <a:bodyPr/>
          <a:lstStyle/>
          <a:p>
            <a:fld id="{883B7BDA-E297-4144-82FE-9AC7F1C4AD01}" type="slidenum">
              <a:rPr lang="en-US" smtClean="0"/>
              <a:pPr/>
              <a:t>15</a:t>
            </a:fld>
            <a:endParaRPr lang="en-US" dirty="0"/>
          </a:p>
        </p:txBody>
      </p:sp>
      <p:pic>
        <p:nvPicPr>
          <p:cNvPr id="2050" name="Picture 2" descr="http://www.adtran.com/ImagesLibrary/logos/logo_usage_Teal_10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6019800"/>
            <a:ext cx="1081737" cy="3467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farm8.staticflickr.com/7035/6659976191_8ca54a226a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76213" y="889002"/>
            <a:ext cx="2400300" cy="42672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200" y="5638800"/>
            <a:ext cx="1892622" cy="879623"/>
          </a:xfrm>
          <a:prstGeom prst="rect">
            <a:avLst/>
          </a:prstGeom>
        </p:spPr>
      </p:pic>
    </p:spTree>
    <p:extLst>
      <p:ext uri="{BB962C8B-B14F-4D97-AF65-F5344CB8AC3E}">
        <p14:creationId xmlns:p14="http://schemas.microsoft.com/office/powerpoint/2010/main" val="137475911"/>
      </p:ext>
    </p:extLst>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E-RATE </a:t>
            </a:r>
          </a:p>
        </p:txBody>
      </p:sp>
      <p:sp>
        <p:nvSpPr>
          <p:cNvPr id="3" name="Content Placeholder 2"/>
          <p:cNvSpPr>
            <a:spLocks noGrp="1"/>
          </p:cNvSpPr>
          <p:nvPr>
            <p:ph idx="1"/>
          </p:nvPr>
        </p:nvSpPr>
        <p:spPr/>
        <p:txBody>
          <a:bodyPr/>
          <a:lstStyle/>
          <a:p>
            <a:pPr algn="ctr">
              <a:buNone/>
            </a:pPr>
            <a:endParaRPr lang="en-US" sz="6600" b="1" dirty="0"/>
          </a:p>
          <a:p>
            <a:pPr algn="ctr">
              <a:buNone/>
            </a:pPr>
            <a:r>
              <a:rPr lang="en-US" sz="6600" b="1" dirty="0"/>
              <a:t>Thank You</a:t>
            </a:r>
            <a:endParaRPr lang="en-US" sz="6600" dirty="0"/>
          </a:p>
        </p:txBody>
      </p:sp>
    </p:spTree>
  </p:cSld>
  <p:clrMapOvr>
    <a:masterClrMapping/>
  </p:clrMapOvr>
  <p:transition spd="med">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Conception of E-RATE</a:t>
            </a:r>
          </a:p>
        </p:txBody>
      </p:sp>
      <p:sp>
        <p:nvSpPr>
          <p:cNvPr id="3" name="Content Placeholder 2"/>
          <p:cNvSpPr>
            <a:spLocks noGrp="1"/>
          </p:cNvSpPr>
          <p:nvPr>
            <p:ph idx="1"/>
          </p:nvPr>
        </p:nvSpPr>
        <p:spPr/>
        <p:txBody>
          <a:bodyPr/>
          <a:lstStyle/>
          <a:p>
            <a:r>
              <a:rPr lang="en-US" sz="2400" dirty="0"/>
              <a:t>The </a:t>
            </a:r>
            <a:r>
              <a:rPr lang="en-US" sz="2400" i="1" dirty="0"/>
              <a:t>Federal Communication Commission </a:t>
            </a:r>
            <a:r>
              <a:rPr lang="en-US" sz="2400" dirty="0"/>
              <a:t>(FCC) established a non-profit corporation in 1997 called the </a:t>
            </a:r>
            <a:r>
              <a:rPr lang="en-US" sz="2400" b="1" i="1" dirty="0"/>
              <a:t>Universal Service Administrative Company (USAC) </a:t>
            </a:r>
            <a:r>
              <a:rPr lang="en-US" sz="2400" dirty="0"/>
              <a:t>to collect funds from telecommunications carriers create support programs that help communities across the countries obtain access to affordable telecommunication services. </a:t>
            </a:r>
          </a:p>
        </p:txBody>
      </p:sp>
      <p:pic>
        <p:nvPicPr>
          <p:cNvPr id="86018" name="Picture 2" descr="C:\Users\The Campbells\Pictures\USAC.png"/>
          <p:cNvPicPr>
            <a:picLocks noChangeAspect="1" noChangeArrowheads="1"/>
          </p:cNvPicPr>
          <p:nvPr/>
        </p:nvPicPr>
        <p:blipFill>
          <a:blip r:embed="rId3" cstate="print"/>
          <a:srcRect/>
          <a:stretch>
            <a:fillRect/>
          </a:stretch>
        </p:blipFill>
        <p:spPr bwMode="auto">
          <a:xfrm>
            <a:off x="4572000" y="4495800"/>
            <a:ext cx="3428572" cy="1219048"/>
          </a:xfrm>
          <a:prstGeom prst="rect">
            <a:avLst/>
          </a:prstGeom>
          <a:noFill/>
        </p:spPr>
      </p:pic>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pPr algn="ctr"/>
            <a:r>
              <a:rPr lang="en-US" sz="4000" b="1" i="1" dirty="0">
                <a:latin typeface="Segoe UI" panose="020B0502040204020203" pitchFamily="34" charset="0"/>
                <a:ea typeface="Segoe UI" panose="020B0502040204020203" pitchFamily="34" charset="0"/>
                <a:cs typeface="Segoe UI" panose="020B0502040204020203" pitchFamily="34" charset="0"/>
              </a:rPr>
              <a:t>Poll</a:t>
            </a:r>
            <a:r>
              <a:rPr lang="en-US" b="1" i="1" dirty="0">
                <a:latin typeface="Segoe UI" panose="020B0502040204020203" pitchFamily="34" charset="0"/>
                <a:ea typeface="Segoe UI" panose="020B0502040204020203" pitchFamily="34" charset="0"/>
                <a:cs typeface="Segoe UI" panose="020B0502040204020203" pitchFamily="34" charset="0"/>
              </a:rPr>
              <a:t> </a:t>
            </a:r>
            <a:r>
              <a:rPr lang="en-US" sz="4000" b="1" i="1" dirty="0">
                <a:latin typeface="Segoe UI" panose="020B0502040204020203" pitchFamily="34" charset="0"/>
                <a:ea typeface="Segoe UI" panose="020B0502040204020203" pitchFamily="34" charset="0"/>
                <a:cs typeface="Segoe UI" panose="020B0502040204020203" pitchFamily="34" charset="0"/>
              </a:rPr>
              <a:t>Questions</a:t>
            </a:r>
            <a:endParaRPr lang="en-US" sz="4000" b="1" i="1" dirty="0"/>
          </a:p>
        </p:txBody>
      </p:sp>
      <p:sp>
        <p:nvSpPr>
          <p:cNvPr id="3" name="Content Placeholder 2"/>
          <p:cNvSpPr>
            <a:spLocks noGrp="1"/>
          </p:cNvSpPr>
          <p:nvPr>
            <p:ph idx="1"/>
          </p:nvPr>
        </p:nvSpPr>
        <p:spPr/>
        <p:txBody>
          <a:bodyPr>
            <a:normAutofit fontScale="70000" lnSpcReduction="20000"/>
          </a:bodyPr>
          <a:lstStyle/>
          <a:p>
            <a:r>
              <a:rPr lang="en-US" dirty="0">
                <a:latin typeface="Segoe UI" panose="020B0502040204020203" pitchFamily="34" charset="0"/>
                <a:ea typeface="Segoe UI" panose="020B0502040204020203" pitchFamily="34" charset="0"/>
                <a:cs typeface="Segoe UI" panose="020B0502040204020203" pitchFamily="34" charset="0"/>
              </a:rPr>
              <a:t>Has your school or district applied for E-rate before?</a:t>
            </a:r>
          </a:p>
          <a:p>
            <a:pPr lvl="1"/>
            <a:r>
              <a:rPr lang="en-US" dirty="0">
                <a:latin typeface="Segoe UI" panose="020B0502040204020203" pitchFamily="34" charset="0"/>
                <a:ea typeface="Segoe UI" panose="020B0502040204020203" pitchFamily="34" charset="0"/>
                <a:cs typeface="Segoe UI" panose="020B0502040204020203" pitchFamily="34" charset="0"/>
              </a:rPr>
              <a:t>Yes</a:t>
            </a:r>
          </a:p>
          <a:p>
            <a:pPr lvl="1"/>
            <a:r>
              <a:rPr lang="en-US" dirty="0">
                <a:latin typeface="Segoe UI" panose="020B0502040204020203" pitchFamily="34" charset="0"/>
                <a:ea typeface="Segoe UI" panose="020B0502040204020203" pitchFamily="34" charset="0"/>
                <a:cs typeface="Segoe UI" panose="020B0502040204020203" pitchFamily="34" charset="0"/>
              </a:rPr>
              <a:t>No</a:t>
            </a:r>
          </a:p>
          <a:p>
            <a:r>
              <a:rPr lang="en-US" dirty="0">
                <a:latin typeface="Segoe UI" panose="020B0502040204020203" pitchFamily="34" charset="0"/>
                <a:ea typeface="Segoe UI" panose="020B0502040204020203" pitchFamily="34" charset="0"/>
                <a:cs typeface="Segoe UI" panose="020B0502040204020203" pitchFamily="34" charset="0"/>
              </a:rPr>
              <a:t>If yes, which category of funding have you applied for in the past?</a:t>
            </a:r>
          </a:p>
          <a:p>
            <a:pPr lvl="1"/>
            <a:r>
              <a:rPr lang="en-US" dirty="0">
                <a:latin typeface="Segoe UI" panose="020B0502040204020203" pitchFamily="34" charset="0"/>
                <a:ea typeface="Segoe UI" panose="020B0502040204020203" pitchFamily="34" charset="0"/>
                <a:cs typeface="Segoe UI" panose="020B0502040204020203" pitchFamily="34" charset="0"/>
              </a:rPr>
              <a:t>Cat 1</a:t>
            </a:r>
          </a:p>
          <a:p>
            <a:pPr lvl="1"/>
            <a:r>
              <a:rPr lang="en-US" dirty="0">
                <a:latin typeface="Segoe UI" panose="020B0502040204020203" pitchFamily="34" charset="0"/>
                <a:ea typeface="Segoe UI" panose="020B0502040204020203" pitchFamily="34" charset="0"/>
                <a:cs typeface="Segoe UI" panose="020B0502040204020203" pitchFamily="34" charset="0"/>
              </a:rPr>
              <a:t>Cat 2</a:t>
            </a:r>
          </a:p>
          <a:p>
            <a:pPr lvl="1"/>
            <a:r>
              <a:rPr lang="en-US" dirty="0">
                <a:latin typeface="Segoe UI" panose="020B0502040204020203" pitchFamily="34" charset="0"/>
                <a:ea typeface="Segoe UI" panose="020B0502040204020203" pitchFamily="34" charset="0"/>
                <a:cs typeface="Segoe UI" panose="020B0502040204020203" pitchFamily="34" charset="0"/>
              </a:rPr>
              <a:t>Both</a:t>
            </a:r>
          </a:p>
          <a:p>
            <a:r>
              <a:rPr lang="en-US" dirty="0">
                <a:latin typeface="Segoe UI" panose="020B0502040204020203" pitchFamily="34" charset="0"/>
                <a:ea typeface="Segoe UI" panose="020B0502040204020203" pitchFamily="34" charset="0"/>
                <a:cs typeface="Segoe UI" panose="020B0502040204020203" pitchFamily="34" charset="0"/>
              </a:rPr>
              <a:t>How familiar are you with FCC E-rate modernization?</a:t>
            </a:r>
          </a:p>
          <a:p>
            <a:pPr lvl="1"/>
            <a:r>
              <a:rPr lang="en-US" dirty="0">
                <a:latin typeface="Segoe UI" panose="020B0502040204020203" pitchFamily="34" charset="0"/>
                <a:ea typeface="Segoe UI" panose="020B0502040204020203" pitchFamily="34" charset="0"/>
                <a:cs typeface="Segoe UI" panose="020B0502040204020203" pitchFamily="34" charset="0"/>
              </a:rPr>
              <a:t>Not at all</a:t>
            </a:r>
          </a:p>
          <a:p>
            <a:pPr lvl="1"/>
            <a:r>
              <a:rPr lang="en-US" dirty="0">
                <a:latin typeface="Segoe UI" panose="020B0502040204020203" pitchFamily="34" charset="0"/>
                <a:ea typeface="Segoe UI" panose="020B0502040204020203" pitchFamily="34" charset="0"/>
                <a:cs typeface="Segoe UI" panose="020B0502040204020203" pitchFamily="34" charset="0"/>
              </a:rPr>
              <a:t>Somewhat</a:t>
            </a:r>
          </a:p>
          <a:p>
            <a:pPr lvl="1"/>
            <a:r>
              <a:rPr lang="en-US" dirty="0">
                <a:latin typeface="Segoe UI" panose="020B0502040204020203" pitchFamily="34" charset="0"/>
                <a:ea typeface="Segoe UI" panose="020B0502040204020203" pitchFamily="34" charset="0"/>
                <a:cs typeface="Segoe UI" panose="020B0502040204020203" pitchFamily="34" charset="0"/>
              </a:rPr>
              <a:t>Completely </a:t>
            </a:r>
          </a:p>
        </p:txBody>
      </p:sp>
    </p:spTree>
    <p:extLst>
      <p:ext uri="{BB962C8B-B14F-4D97-AF65-F5344CB8AC3E}">
        <p14:creationId xmlns:p14="http://schemas.microsoft.com/office/powerpoint/2010/main" val="1024233507"/>
      </p:ext>
    </p:extLst>
  </p:cSld>
  <p:clrMapOvr>
    <a:masterClrMapping/>
  </p:clrMapOvr>
  <p:transition spd="med">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Funds</a:t>
            </a:r>
          </a:p>
        </p:txBody>
      </p:sp>
      <p:sp>
        <p:nvSpPr>
          <p:cNvPr id="3" name="Content Placeholder 2"/>
          <p:cNvSpPr>
            <a:spLocks noGrp="1"/>
          </p:cNvSpPr>
          <p:nvPr>
            <p:ph idx="1"/>
          </p:nvPr>
        </p:nvSpPr>
        <p:spPr/>
        <p:txBody>
          <a:bodyPr/>
          <a:lstStyle/>
          <a:p>
            <a:r>
              <a:rPr lang="en-US" sz="2800" dirty="0"/>
              <a:t>The FCC – Regulatory Fees</a:t>
            </a:r>
          </a:p>
          <a:p>
            <a:pPr lvl="1"/>
            <a:r>
              <a:rPr lang="en-US" sz="2400" dirty="0"/>
              <a:t> cell phones</a:t>
            </a:r>
          </a:p>
          <a:p>
            <a:pPr lvl="1"/>
            <a:r>
              <a:rPr lang="en-US" sz="2400" dirty="0"/>
              <a:t>Home phones</a:t>
            </a:r>
          </a:p>
          <a:p>
            <a:pPr lvl="1"/>
            <a:r>
              <a:rPr lang="en-US" sz="2400" dirty="0"/>
              <a:t>Electronic devices</a:t>
            </a:r>
          </a:p>
          <a:p>
            <a:pPr>
              <a:buNone/>
            </a:pPr>
            <a:endParaRPr lang="en-US" dirty="0"/>
          </a:p>
          <a:p>
            <a:r>
              <a:rPr lang="en-US" b="1" dirty="0"/>
              <a:t>Mandate: </a:t>
            </a:r>
            <a:r>
              <a:rPr lang="en-US" dirty="0"/>
              <a:t>Allocated only for the use of establishing internet and telecommunications.</a:t>
            </a:r>
          </a:p>
        </p:txBody>
      </p:sp>
      <p:pic>
        <p:nvPicPr>
          <p:cNvPr id="84994" name="Picture 2" descr="C:\Users\The Campbells\AppData\Local\Microsoft\Windows\Temporary Internet Files\Content.IE5\JJPJ611K\imagen[1].jpg"/>
          <p:cNvPicPr>
            <a:picLocks noChangeAspect="1" noChangeArrowheads="1"/>
          </p:cNvPicPr>
          <p:nvPr/>
        </p:nvPicPr>
        <p:blipFill>
          <a:blip r:embed="rId3" cstate="print"/>
          <a:srcRect/>
          <a:stretch>
            <a:fillRect/>
          </a:stretch>
        </p:blipFill>
        <p:spPr bwMode="auto">
          <a:xfrm>
            <a:off x="6324600" y="2286000"/>
            <a:ext cx="2057400" cy="1316736"/>
          </a:xfrm>
          <a:prstGeom prst="rect">
            <a:avLst/>
          </a:prstGeom>
          <a:ln>
            <a:noFill/>
          </a:ln>
          <a:effectLst>
            <a:softEdge rad="112500"/>
          </a:effectLst>
        </p:spPr>
      </p:pic>
    </p:spTree>
  </p:cSld>
  <p:clrMapOvr>
    <a:masterClrMapping/>
  </p:clrMapOvr>
  <p:transition spd="med">
    <p:wheel spokes="2"/>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egoe UI" panose="020B0502040204020203" pitchFamily="34" charset="0"/>
                <a:ea typeface="Segoe UI" panose="020B0502040204020203" pitchFamily="34" charset="0"/>
                <a:cs typeface="Segoe UI" panose="020B0502040204020203" pitchFamily="34" charset="0"/>
              </a:rPr>
              <a:t>E-rate (Schools and Libraries)</a:t>
            </a:r>
            <a:endParaRPr lang="en-US" dirty="0"/>
          </a:p>
        </p:txBody>
      </p:sp>
      <p:sp>
        <p:nvSpPr>
          <p:cNvPr id="3" name="Content Placeholder 2"/>
          <p:cNvSpPr>
            <a:spLocks noGrp="1"/>
          </p:cNvSpPr>
          <p:nvPr>
            <p:ph idx="1"/>
          </p:nvPr>
        </p:nvSpPr>
        <p:spPr>
          <a:xfrm>
            <a:off x="400050" y="1485900"/>
            <a:ext cx="8572500" cy="5048250"/>
          </a:xfrm>
        </p:spPr>
        <p:txBody>
          <a:bodyPr>
            <a:normAutofit fontScale="55000" lnSpcReduction="20000"/>
          </a:bodyPr>
          <a:lstStyle/>
          <a:p>
            <a:r>
              <a:rPr lang="en-US" dirty="0">
                <a:latin typeface="Segoe UI" panose="020B0502040204020203" pitchFamily="34" charset="0"/>
                <a:ea typeface="Segoe UI" panose="020B0502040204020203" pitchFamily="34" charset="0"/>
                <a:cs typeface="Segoe UI" panose="020B0502040204020203" pitchFamily="34" charset="0"/>
              </a:rPr>
              <a:t>The Schools and Libraries Program, commonly known as E-rate, provides discounts to help schools and libraries obtain affordable rates for telecommunications services, Internet Access, internal connections, and basic  Maintenance of internal connections. The program is Administered by USAC under the oversight of the FCC.</a:t>
            </a:r>
          </a:p>
          <a:p>
            <a:endParaRPr lang="en-US"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$3.90 billion in funding annually (including recent $1.5B increase) 2015</a:t>
            </a:r>
          </a:p>
          <a:p>
            <a:r>
              <a:rPr lang="en-US" dirty="0">
                <a:latin typeface="Segoe UI" panose="020B0502040204020203" pitchFamily="34" charset="0"/>
                <a:ea typeface="Segoe UI" panose="020B0502040204020203" pitchFamily="34" charset="0"/>
                <a:cs typeface="Segoe UI" panose="020B0502040204020203" pitchFamily="34" charset="0"/>
              </a:rPr>
              <a:t>Over $7 Billion – 2017 (Congress established $5 billion in addition)</a:t>
            </a:r>
          </a:p>
          <a:p>
            <a:endParaRPr lang="en-US"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Available to K-12 schools and Libraries</a:t>
            </a:r>
          </a:p>
          <a:p>
            <a:endParaRPr lang="en-US"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Eligible products and services include:</a:t>
            </a:r>
          </a:p>
          <a:p>
            <a:pPr lvl="1"/>
            <a:r>
              <a:rPr lang="en-US" dirty="0">
                <a:latin typeface="Segoe UI" panose="020B0502040204020203" pitchFamily="34" charset="0"/>
                <a:ea typeface="Segoe UI" panose="020B0502040204020203" pitchFamily="34" charset="0"/>
                <a:cs typeface="Segoe UI" panose="020B0502040204020203" pitchFamily="34" charset="0"/>
              </a:rPr>
              <a:t>Telecommunication services &amp; Internet Access (Category 1)</a:t>
            </a:r>
          </a:p>
          <a:p>
            <a:pPr lvl="1"/>
            <a:r>
              <a:rPr lang="en-US" dirty="0">
                <a:latin typeface="Segoe UI" panose="020B0502040204020203" pitchFamily="34" charset="0"/>
                <a:ea typeface="Segoe UI" panose="020B0502040204020203" pitchFamily="34" charset="0"/>
                <a:cs typeface="Segoe UI" panose="020B0502040204020203" pitchFamily="34" charset="0"/>
              </a:rPr>
              <a:t>Internal connections and maintenance (Category 2)</a:t>
            </a:r>
          </a:p>
          <a:p>
            <a:pPr lvl="1"/>
            <a:endParaRPr lang="en-US"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Category 1 Discount (Funding) ranges from 20%-90%; </a:t>
            </a:r>
          </a:p>
          <a:p>
            <a:r>
              <a:rPr lang="en-US" dirty="0">
                <a:latin typeface="Segoe UI" panose="020B0502040204020203" pitchFamily="34" charset="0"/>
                <a:ea typeface="Segoe UI" panose="020B0502040204020203" pitchFamily="34" charset="0"/>
                <a:cs typeface="Segoe UI" panose="020B0502040204020203" pitchFamily="34" charset="0"/>
              </a:rPr>
              <a:t>Category 2 Discounts 20%-85%</a:t>
            </a:r>
          </a:p>
          <a:p>
            <a:pPr lvl="1"/>
            <a:r>
              <a:rPr lang="en-US" dirty="0">
                <a:latin typeface="Segoe UI" panose="020B0502040204020203" pitchFamily="34" charset="0"/>
                <a:ea typeface="Segoe UI" panose="020B0502040204020203" pitchFamily="34" charset="0"/>
                <a:cs typeface="Segoe UI" panose="020B0502040204020203" pitchFamily="34" charset="0"/>
              </a:rPr>
              <a:t>Determined by National School Lunch Program participation</a:t>
            </a:r>
          </a:p>
          <a:p>
            <a:pPr lvl="1"/>
            <a:r>
              <a:rPr lang="en-US" dirty="0">
                <a:latin typeface="Segoe UI" panose="020B0502040204020203" pitchFamily="34" charset="0"/>
                <a:ea typeface="Segoe UI" panose="020B0502040204020203" pitchFamily="34" charset="0"/>
                <a:cs typeface="Segoe UI" panose="020B0502040204020203" pitchFamily="34" charset="0"/>
              </a:rPr>
              <a:t>Greatest need funded first (90%/85%)	</a:t>
            </a:r>
          </a:p>
        </p:txBody>
      </p:sp>
      <p:pic>
        <p:nvPicPr>
          <p:cNvPr id="87042" name="Picture 2" descr="C:\Users\The Campbells\AppData\Local\Microsoft\Windows\Temporary Internet Files\Content.IE5\C0B3M3DK\no_olympics_money[1].png"/>
          <p:cNvPicPr>
            <a:picLocks noChangeAspect="1" noChangeArrowheads="1"/>
          </p:cNvPicPr>
          <p:nvPr/>
        </p:nvPicPr>
        <p:blipFill>
          <a:blip r:embed="rId3" cstate="print"/>
          <a:srcRect/>
          <a:stretch>
            <a:fillRect/>
          </a:stretch>
        </p:blipFill>
        <p:spPr bwMode="auto">
          <a:xfrm>
            <a:off x="6705600" y="4114800"/>
            <a:ext cx="2037926" cy="1181100"/>
          </a:xfrm>
          <a:prstGeom prst="rect">
            <a:avLst/>
          </a:prstGeom>
          <a:noFill/>
        </p:spPr>
      </p:pic>
    </p:spTree>
    <p:extLst>
      <p:ext uri="{BB962C8B-B14F-4D97-AF65-F5344CB8AC3E}">
        <p14:creationId xmlns:p14="http://schemas.microsoft.com/office/powerpoint/2010/main" val="4182089858"/>
      </p:ext>
    </p:extLst>
  </p:cSld>
  <p:clrMapOvr>
    <a:masterClrMapping/>
  </p:clrMapOvr>
  <p:transition spd="med">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Segoe UI" panose="020B0502040204020203" pitchFamily="34" charset="0"/>
                <a:ea typeface="Segoe UI" panose="020B0502040204020203" pitchFamily="34" charset="0"/>
                <a:cs typeface="Segoe UI" panose="020B0502040204020203" pitchFamily="34" charset="0"/>
              </a:rPr>
              <a:t>E-rate Modernization</a:t>
            </a:r>
            <a:endParaRPr lang="en-US" b="1" dirty="0"/>
          </a:p>
        </p:txBody>
      </p:sp>
      <p:sp>
        <p:nvSpPr>
          <p:cNvPr id="3" name="Content Placeholder 2"/>
          <p:cNvSpPr>
            <a:spLocks noGrp="1"/>
          </p:cNvSpPr>
          <p:nvPr>
            <p:ph idx="1"/>
          </p:nvPr>
        </p:nvSpPr>
        <p:spPr/>
        <p:txBody>
          <a:bodyPr>
            <a:noAutofit/>
          </a:bodyPr>
          <a:lstStyle/>
          <a:p>
            <a:r>
              <a:rPr lang="en-US" sz="2000" dirty="0">
                <a:latin typeface="Segoe UI" panose="020B0502040204020203" pitchFamily="34" charset="0"/>
                <a:ea typeface="Segoe UI" panose="020B0502040204020203" pitchFamily="34" charset="0"/>
                <a:cs typeface="Segoe UI" panose="020B0502040204020203" pitchFamily="34" charset="0"/>
              </a:rPr>
              <a:t>Recent changes mark the first major update to the E-rate program in its 17 year history</a:t>
            </a:r>
          </a:p>
          <a:p>
            <a:r>
              <a:rPr lang="en-US" sz="2000" dirty="0">
                <a:latin typeface="Segoe UI" panose="020B0502040204020203" pitchFamily="34" charset="0"/>
                <a:ea typeface="Segoe UI" panose="020B0502040204020203" pitchFamily="34" charset="0"/>
                <a:cs typeface="Segoe UI" panose="020B0502040204020203" pitchFamily="34" charset="0"/>
              </a:rPr>
              <a:t>Streamlines the process for multi-year applications.</a:t>
            </a:r>
          </a:p>
          <a:p>
            <a:r>
              <a:rPr lang="en-US" sz="2000" dirty="0">
                <a:latin typeface="Segoe UI" panose="020B0502040204020203" pitchFamily="34" charset="0"/>
                <a:ea typeface="Segoe UI" panose="020B0502040204020203" pitchFamily="34" charset="0"/>
                <a:cs typeface="Segoe UI" panose="020B0502040204020203" pitchFamily="34" charset="0"/>
              </a:rPr>
              <a:t>Expedites process for small dollar, cost-effective applications.</a:t>
            </a:r>
          </a:p>
          <a:p>
            <a:r>
              <a:rPr lang="en-US" sz="2000" dirty="0">
                <a:latin typeface="Segoe UI" panose="020B0502040204020203" pitchFamily="34" charset="0"/>
                <a:ea typeface="Segoe UI" panose="020B0502040204020203" pitchFamily="34" charset="0"/>
                <a:cs typeface="Segoe UI" panose="020B0502040204020203" pitchFamily="34" charset="0"/>
              </a:rPr>
              <a:t>Speeds review of all applications.</a:t>
            </a:r>
          </a:p>
          <a:p>
            <a:r>
              <a:rPr lang="en-US" sz="2000" dirty="0">
                <a:latin typeface="Segoe UI" panose="020B0502040204020203" pitchFamily="34" charset="0"/>
                <a:ea typeface="Segoe UI" panose="020B0502040204020203" pitchFamily="34" charset="0"/>
                <a:cs typeface="Segoe UI" panose="020B0502040204020203" pitchFamily="34" charset="0"/>
              </a:rPr>
              <a:t>Moves to electronic filing of all documents.</a:t>
            </a:r>
          </a:p>
          <a:p>
            <a:r>
              <a:rPr lang="en-US" sz="2000" dirty="0">
                <a:latin typeface="Segoe UI" panose="020B0502040204020203" pitchFamily="34" charset="0"/>
                <a:ea typeface="Segoe UI" panose="020B0502040204020203" pitchFamily="34" charset="0"/>
                <a:cs typeface="Segoe UI" panose="020B0502040204020203" pitchFamily="34" charset="0"/>
              </a:rPr>
              <a:t>New funding guidelines beginning with 2015-16 school year</a:t>
            </a:r>
          </a:p>
          <a:p>
            <a:r>
              <a:rPr lang="en-US" sz="2000" dirty="0">
                <a:latin typeface="Segoe UI" panose="020B0502040204020203" pitchFamily="34" charset="0"/>
                <a:ea typeface="Segoe UI" panose="020B0502040204020203" pitchFamily="34" charset="0"/>
                <a:cs typeface="Segoe UI" panose="020B0502040204020203" pitchFamily="34" charset="0"/>
              </a:rPr>
              <a:t>Focus on improving rural broadband access and Wi-Fi networks in schools and libraries</a:t>
            </a:r>
          </a:p>
          <a:p>
            <a:r>
              <a:rPr lang="en-US" sz="2000" dirty="0">
                <a:latin typeface="Segoe UI" panose="020B0502040204020203" pitchFamily="34" charset="0"/>
                <a:ea typeface="Segoe UI" panose="020B0502040204020203" pitchFamily="34" charset="0"/>
                <a:cs typeface="Segoe UI" panose="020B0502040204020203" pitchFamily="34" charset="0"/>
              </a:rPr>
              <a:t>Allows support for Wi-Fi purchased as a managed service (CAT 2)</a:t>
            </a:r>
          </a:p>
          <a:p>
            <a:r>
              <a:rPr lang="en-US" sz="2000" dirty="0">
                <a:latin typeface="Segoe UI" panose="020B0502040204020203" pitchFamily="34" charset="0"/>
                <a:ea typeface="Segoe UI" panose="020B0502040204020203" pitchFamily="34" charset="0"/>
                <a:cs typeface="Segoe UI" panose="020B0502040204020203" pitchFamily="34" charset="0"/>
              </a:rPr>
              <a:t>$5B in Wi-Fi funding for 5 years beginning 2015 school year	</a:t>
            </a:r>
          </a:p>
        </p:txBody>
      </p:sp>
    </p:spTree>
    <p:extLst>
      <p:ext uri="{BB962C8B-B14F-4D97-AF65-F5344CB8AC3E}">
        <p14:creationId xmlns:p14="http://schemas.microsoft.com/office/powerpoint/2010/main" val="3516759913"/>
      </p:ext>
    </p:extLst>
  </p:cSld>
  <p:clrMapOvr>
    <a:masterClrMapping/>
  </p:clrMapOvr>
  <p:transition spd="med">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egoe UI" panose="020B0502040204020203" pitchFamily="34" charset="0"/>
                <a:ea typeface="Segoe UI" panose="020B0502040204020203" pitchFamily="34" charset="0"/>
                <a:cs typeface="Segoe UI" panose="020B0502040204020203" pitchFamily="34" charset="0"/>
              </a:rPr>
              <a:t>E-rate Deadlines</a:t>
            </a:r>
            <a:endParaRPr lang="en-US" dirty="0"/>
          </a:p>
        </p:txBody>
      </p:sp>
      <p:sp>
        <p:nvSpPr>
          <p:cNvPr id="3" name="Content Placeholder 2"/>
          <p:cNvSpPr>
            <a:spLocks noGrp="1"/>
          </p:cNvSpPr>
          <p:nvPr>
            <p:ph idx="1"/>
          </p:nvPr>
        </p:nvSpPr>
        <p:spPr/>
        <p:txBody>
          <a:bodyPr/>
          <a:lstStyle/>
          <a:p>
            <a:r>
              <a:rPr lang="en-US" dirty="0">
                <a:latin typeface="Segoe UI" panose="020B0502040204020203" pitchFamily="34" charset="0"/>
                <a:ea typeface="Segoe UI" panose="020B0502040204020203" pitchFamily="34" charset="0"/>
                <a:cs typeface="Segoe UI" panose="020B0502040204020203" pitchFamily="34" charset="0"/>
              </a:rPr>
              <a:t>Form 470 (Application for Request) July 2015 – February 2016  </a:t>
            </a:r>
          </a:p>
          <a:p>
            <a:pPr lvl="1"/>
            <a:r>
              <a:rPr lang="en-US" sz="2000" dirty="0">
                <a:latin typeface="Segoe UI" panose="020B0502040204020203" pitchFamily="34" charset="0"/>
                <a:ea typeface="Segoe UI" panose="020B0502040204020203" pitchFamily="34" charset="0"/>
                <a:cs typeface="Segoe UI" panose="020B0502040204020203" pitchFamily="34" charset="0"/>
              </a:rPr>
              <a:t>First form that must be filed by a school or library in the E-rate application process</a:t>
            </a:r>
          </a:p>
          <a:p>
            <a:pPr lvl="1"/>
            <a:r>
              <a:rPr lang="en-US" sz="2000" dirty="0">
                <a:latin typeface="Segoe UI" panose="020B0502040204020203" pitchFamily="34" charset="0"/>
                <a:ea typeface="Segoe UI" panose="020B0502040204020203" pitchFamily="34" charset="0"/>
                <a:cs typeface="Segoe UI" panose="020B0502040204020203" pitchFamily="34" charset="0"/>
              </a:rPr>
              <a:t>Primary purpose is to briefly describe the applicant, provide a point of contact, and indicate any new telecommunications and technology services that the applicant will be seeking</a:t>
            </a:r>
          </a:p>
          <a:p>
            <a:pPr lvl="1"/>
            <a:endParaRPr lang="en-US" sz="2000"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Form 471 (Funding Request) – March 2016</a:t>
            </a:r>
          </a:p>
          <a:p>
            <a:pPr lvl="1"/>
            <a:r>
              <a:rPr lang="en-US" baseline="30000" dirty="0">
                <a:latin typeface="Segoe UI" panose="020B0502040204020203" pitchFamily="34" charset="0"/>
                <a:ea typeface="Segoe UI" panose="020B0502040204020203" pitchFamily="34" charset="0"/>
                <a:cs typeface="Segoe UI" panose="020B0502040204020203" pitchFamily="34" charset="0"/>
              </a:rPr>
              <a:t>Second form - Specific discount requests</a:t>
            </a:r>
          </a:p>
          <a:p>
            <a:pPr lvl="1"/>
            <a:r>
              <a:rPr lang="en-US" baseline="30000" dirty="0">
                <a:latin typeface="Segoe UI" panose="020B0502040204020203" pitchFamily="34" charset="0"/>
                <a:ea typeface="Segoe UI" panose="020B0502040204020203" pitchFamily="34" charset="0"/>
                <a:cs typeface="Segoe UI" panose="020B0502040204020203" pitchFamily="34" charset="0"/>
              </a:rPr>
              <a:t>Form 470 must be received and posted on Web site for at least 28 days  </a:t>
            </a:r>
          </a:p>
        </p:txBody>
      </p:sp>
    </p:spTree>
    <p:extLst>
      <p:ext uri="{BB962C8B-B14F-4D97-AF65-F5344CB8AC3E}">
        <p14:creationId xmlns:p14="http://schemas.microsoft.com/office/powerpoint/2010/main" val="676652042"/>
      </p:ext>
    </p:extLst>
  </p:cSld>
  <p:clrMapOvr>
    <a:masterClrMapping/>
  </p:clrMapOvr>
  <p:transition spd="med">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66700"/>
            <a:ext cx="8077200" cy="1104900"/>
          </a:xfrm>
        </p:spPr>
        <p:txBody>
          <a:bodyPr>
            <a:noAutofit/>
          </a:bodyPr>
          <a:lstStyle/>
          <a:p>
            <a:pPr algn="ctr"/>
            <a:r>
              <a:rPr lang="en-US" sz="3200" b="1" dirty="0">
                <a:latin typeface="Segoe UI" panose="020B0502040204020203" pitchFamily="34" charset="0"/>
                <a:ea typeface="Segoe UI" panose="020B0502040204020203" pitchFamily="34" charset="0"/>
                <a:cs typeface="Segoe UI" panose="020B0502040204020203" pitchFamily="34" charset="0"/>
              </a:rPr>
              <a:t>Our WLAN is Under Enormous Pressure</a:t>
            </a:r>
          </a:p>
        </p:txBody>
      </p:sp>
      <p:pic>
        <p:nvPicPr>
          <p:cNvPr id="7178" name="Picture 10" descr="http://images.fastcompany.com/upload/620-Journalism-students-using-macs-apple-9133.jpg"/>
          <p:cNvPicPr>
            <a:picLocks noGrp="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447800"/>
            <a:ext cx="8229600" cy="4953000"/>
          </a:xfrm>
          <a:prstGeom prst="rect">
            <a:avLst/>
          </a:prstGeom>
          <a:noFill/>
          <a:ln>
            <a:noFill/>
          </a:ln>
          <a:extLst>
            <a:ext uri="{909E8E84-426E-40DD-AFC4-6F175D3DCCD1}">
              <a14:hiddenFill xmlns:a14="http://schemas.microsoft.com/office/drawing/2010/main">
                <a:solidFill>
                  <a:srgbClr val="FFFFFF"/>
                </a:solidFill>
              </a14:hiddenFill>
            </a:ext>
          </a:extLst>
        </p:spPr>
      </p:pic>
      <p:graphicFrame>
        <p:nvGraphicFramePr>
          <p:cNvPr id="25" name="Diagram 24"/>
          <p:cNvGraphicFramePr/>
          <p:nvPr>
            <p:extLst>
              <p:ext uri="{D42A27DB-BD31-4B8C-83A1-F6EECF244321}">
                <p14:modId xmlns:p14="http://schemas.microsoft.com/office/powerpoint/2010/main" val="3030133562"/>
              </p:ext>
            </p:extLst>
          </p:nvPr>
        </p:nvGraphicFramePr>
        <p:xfrm>
          <a:off x="2057400" y="1524000"/>
          <a:ext cx="5638800" cy="47121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3119856"/>
      </p:ext>
    </p:extLst>
  </p:cSld>
  <p:clrMapOvr>
    <a:masterClrMapping/>
  </p:clrMapOvr>
  <p:transition spd="med">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371600"/>
          </a:xfrm>
        </p:spPr>
        <p:txBody>
          <a:bodyPr/>
          <a:lstStyle/>
          <a:p>
            <a:r>
              <a:rPr lang="en-US" b="1" dirty="0">
                <a:latin typeface="Segoe UI" panose="020B0502040204020203" pitchFamily="34" charset="0"/>
                <a:ea typeface="Segoe UI" panose="020B0502040204020203" pitchFamily="34" charset="0"/>
                <a:cs typeface="Segoe UI" panose="020B0502040204020203" pitchFamily="34" charset="0"/>
              </a:rPr>
              <a:t>Classroom Transformation</a:t>
            </a:r>
            <a:endParaRPr lang="en-US" b="1" dirty="0"/>
          </a:p>
        </p:txBody>
      </p:sp>
      <p:sp>
        <p:nvSpPr>
          <p:cNvPr id="3" name="Content Placeholder 2"/>
          <p:cNvSpPr>
            <a:spLocks noGrp="1"/>
          </p:cNvSpPr>
          <p:nvPr>
            <p:ph idx="1"/>
          </p:nvPr>
        </p:nvSpPr>
        <p:spPr>
          <a:xfrm>
            <a:off x="457200" y="1600200"/>
            <a:ext cx="8229600" cy="4038600"/>
          </a:xfrm>
        </p:spPr>
        <p:txBody>
          <a:bodyPr>
            <a:normAutofit fontScale="62500" lnSpcReduction="20000"/>
          </a:bodyPr>
          <a:lstStyle/>
          <a:p>
            <a:r>
              <a:rPr lang="en-US" dirty="0">
                <a:latin typeface="Segoe UI" panose="020B0502040204020203" pitchFamily="34" charset="0"/>
                <a:ea typeface="Segoe UI" panose="020B0502040204020203" pitchFamily="34" charset="0"/>
                <a:cs typeface="Segoe UI" panose="020B0502040204020203" pitchFamily="34" charset="0"/>
              </a:rPr>
              <a:t>Mobility has transformed the classroom</a:t>
            </a:r>
          </a:p>
          <a:p>
            <a:endParaRPr lang="en-US"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Proliferation of mobile devices</a:t>
            </a:r>
          </a:p>
          <a:p>
            <a:pPr lvl="1"/>
            <a:r>
              <a:rPr lang="en-US" dirty="0">
                <a:latin typeface="Segoe UI" panose="020B0502040204020203" pitchFamily="34" charset="0"/>
                <a:ea typeface="Segoe UI" panose="020B0502040204020203" pitchFamily="34" charset="0"/>
                <a:cs typeface="Segoe UI" panose="020B0502040204020203" pitchFamily="34" charset="0"/>
              </a:rPr>
              <a:t>89% of high schools students have access to a smartphone (</a:t>
            </a:r>
            <a:r>
              <a:rPr lang="en-US" dirty="0" err="1">
                <a:latin typeface="Segoe UI" panose="020B0502040204020203" pitchFamily="34" charset="0"/>
                <a:ea typeface="Segoe UI" panose="020B0502040204020203" pitchFamily="34" charset="0"/>
                <a:cs typeface="Segoe UI" panose="020B0502040204020203" pitchFamily="34" charset="0"/>
              </a:rPr>
              <a:t>SpeakUp</a:t>
            </a:r>
            <a:r>
              <a:rPr lang="en-US" dirty="0">
                <a:latin typeface="Segoe UI" panose="020B0502040204020203" pitchFamily="34" charset="0"/>
                <a:ea typeface="Segoe UI" panose="020B0502040204020203" pitchFamily="34" charset="0"/>
                <a:cs typeface="Segoe UI" panose="020B0502040204020203" pitchFamily="34" charset="0"/>
              </a:rPr>
              <a:t> 2013 National Findings)</a:t>
            </a:r>
          </a:p>
          <a:p>
            <a:pPr lvl="1"/>
            <a:r>
              <a:rPr lang="en-US" dirty="0">
                <a:latin typeface="Segoe UI" panose="020B0502040204020203" pitchFamily="34" charset="0"/>
                <a:ea typeface="Segoe UI" panose="020B0502040204020203" pitchFamily="34" charset="0"/>
                <a:cs typeface="Segoe UI" panose="020B0502040204020203" pitchFamily="34" charset="0"/>
              </a:rPr>
              <a:t>8 million iPads sold directly to educational institutions worldwide (Feb 2013, TechCrunch article)</a:t>
            </a:r>
          </a:p>
          <a:p>
            <a:endParaRPr lang="en-US" dirty="0">
              <a:latin typeface="Segoe UI" panose="020B0502040204020203" pitchFamily="34" charset="0"/>
              <a:ea typeface="Segoe UI" panose="020B0502040204020203" pitchFamily="34" charset="0"/>
              <a:cs typeface="Segoe UI" panose="020B0502040204020203" pitchFamily="34" charset="0"/>
            </a:endParaRPr>
          </a:p>
          <a:p>
            <a:r>
              <a:rPr lang="en-US" dirty="0">
                <a:latin typeface="Segoe UI" panose="020B0502040204020203" pitchFamily="34" charset="0"/>
                <a:ea typeface="Segoe UI" panose="020B0502040204020203" pitchFamily="34" charset="0"/>
                <a:cs typeface="Segoe UI" panose="020B0502040204020203" pitchFamily="34" charset="0"/>
              </a:rPr>
              <a:t>Enables collaboration, interaction, and more …</a:t>
            </a:r>
          </a:p>
          <a:p>
            <a:pPr lvl="1"/>
            <a:r>
              <a:rPr lang="en-US" dirty="0">
                <a:latin typeface="Segoe UI" panose="020B0502040204020203" pitchFamily="34" charset="0"/>
                <a:ea typeface="Segoe UI" panose="020B0502040204020203" pitchFamily="34" charset="0"/>
                <a:cs typeface="Segoe UI" panose="020B0502040204020203" pitchFamily="34" charset="0"/>
              </a:rPr>
              <a:t>Over 75,000 educational apps (Apple press release, Jun 2014)</a:t>
            </a:r>
          </a:p>
          <a:p>
            <a:pPr lvl="1"/>
            <a:r>
              <a:rPr lang="en-US" dirty="0">
                <a:latin typeface="Segoe UI" panose="020B0502040204020203" pitchFamily="34" charset="0"/>
                <a:ea typeface="Segoe UI" panose="020B0502040204020203" pitchFamily="34" charset="0"/>
                <a:cs typeface="Segoe UI" panose="020B0502040204020203" pitchFamily="34" charset="0"/>
              </a:rPr>
              <a:t>Google for research</a:t>
            </a:r>
          </a:p>
          <a:p>
            <a:pPr lvl="1"/>
            <a:r>
              <a:rPr lang="en-US" dirty="0">
                <a:latin typeface="Segoe UI" panose="020B0502040204020203" pitchFamily="34" charset="0"/>
                <a:ea typeface="Segoe UI" panose="020B0502040204020203" pitchFamily="34" charset="0"/>
                <a:cs typeface="Segoe UI" panose="020B0502040204020203" pitchFamily="34" charset="0"/>
              </a:rPr>
              <a:t>Smartphones as student-response systems</a:t>
            </a:r>
          </a:p>
          <a:p>
            <a:pPr lvl="1"/>
            <a:r>
              <a:rPr lang="en-US" dirty="0">
                <a:latin typeface="Segoe UI" panose="020B0502040204020203" pitchFamily="34" charset="0"/>
                <a:ea typeface="Segoe UI" panose="020B0502040204020203" pitchFamily="34" charset="0"/>
                <a:cs typeface="Segoe UI" panose="020B0502040204020203" pitchFamily="34" charset="0"/>
              </a:rPr>
              <a:t>Facebook and Twitter for collaboration</a:t>
            </a:r>
          </a:p>
          <a:p>
            <a:pPr lvl="1"/>
            <a:r>
              <a:rPr lang="en-US" dirty="0">
                <a:latin typeface="Segoe UI" panose="020B0502040204020203" pitchFamily="34" charset="0"/>
                <a:ea typeface="Segoe UI" panose="020B0502040204020203" pitchFamily="34" charset="0"/>
                <a:cs typeface="Segoe UI" panose="020B0502040204020203" pitchFamily="34" charset="0"/>
              </a:rPr>
              <a:t>Homework/Assignment portals &amp; servers</a:t>
            </a:r>
          </a:p>
        </p:txBody>
      </p:sp>
      <p:sp>
        <p:nvSpPr>
          <p:cNvPr id="10" name="Rectangle 9"/>
          <p:cNvSpPr/>
          <p:nvPr/>
        </p:nvSpPr>
        <p:spPr>
          <a:xfrm>
            <a:off x="228600" y="6019800"/>
            <a:ext cx="8654999" cy="530915"/>
          </a:xfrm>
          <a:prstGeom prst="rect">
            <a:avLst/>
          </a:prstGeom>
        </p:spPr>
        <p:txBody>
          <a:bodyPr wrap="square">
            <a:spAutoFit/>
          </a:bodyPr>
          <a:lstStyle/>
          <a:p>
            <a:pPr algn="ctr"/>
            <a:r>
              <a:rPr lang="en-US" altLang="en-US" sz="1050" i="1" dirty="0">
                <a:solidFill>
                  <a:schemeClr val="tx2"/>
                </a:solidFill>
                <a:latin typeface="Segoe UI" panose="020B0502040204020203" pitchFamily="34" charset="0"/>
                <a:ea typeface="Segoe UI" panose="020B0502040204020203" pitchFamily="34" charset="0"/>
                <a:cs typeface="Segoe UI" panose="020B0502040204020203" pitchFamily="34" charset="0"/>
              </a:rPr>
              <a:t>Over 70% of school districts in </a:t>
            </a:r>
            <a:r>
              <a:rPr lang="en-US" altLang="en-US" sz="1050" dirty="0" err="1">
                <a:solidFill>
                  <a:schemeClr val="tx2"/>
                </a:solidFill>
                <a:latin typeface="Segoe UI" panose="020B0502040204020203" pitchFamily="34" charset="0"/>
                <a:ea typeface="Segoe UI" panose="020B0502040204020203" pitchFamily="34" charset="0"/>
                <a:cs typeface="Segoe UI" panose="020B0502040204020203" pitchFamily="34" charset="0"/>
              </a:rPr>
              <a:t>SpeakUp</a:t>
            </a:r>
            <a:r>
              <a:rPr lang="en-US" altLang="en-US" sz="1050" dirty="0">
                <a:solidFill>
                  <a:schemeClr val="tx2"/>
                </a:solidFill>
                <a:latin typeface="Segoe UI" panose="020B0502040204020203" pitchFamily="34" charset="0"/>
                <a:ea typeface="Segoe UI" panose="020B0502040204020203" pitchFamily="34" charset="0"/>
                <a:cs typeface="Segoe UI" panose="020B0502040204020203" pitchFamily="34" charset="0"/>
              </a:rPr>
              <a:t> 2013 National Findings: K-12 prin</a:t>
            </a:r>
            <a:r>
              <a:rPr lang="en-US" altLang="en-US" sz="1050" i="1" dirty="0">
                <a:solidFill>
                  <a:schemeClr val="tx2"/>
                </a:solidFill>
                <a:latin typeface="Segoe UI" panose="020B0502040204020203" pitchFamily="34" charset="0"/>
                <a:ea typeface="Segoe UI" panose="020B0502040204020203" pitchFamily="34" charset="0"/>
                <a:cs typeface="Segoe UI" panose="020B0502040204020203" pitchFamily="34" charset="0"/>
              </a:rPr>
              <a:t>cipals believe school-wide Internet would be the technology that would have the greatest impact on improving learning</a:t>
            </a:r>
            <a:r>
              <a:rPr lang="en-US" altLang="en-US" i="1" dirty="0">
                <a:solidFill>
                  <a:schemeClr val="tx2"/>
                </a:solidFill>
                <a:latin typeface="Segoe UI" panose="020B0502040204020203" pitchFamily="34" charset="0"/>
                <a:ea typeface="Segoe UI" panose="020B0502040204020203" pitchFamily="34" charset="0"/>
                <a:cs typeface="Segoe UI" panose="020B0502040204020203" pitchFamily="34" charset="0"/>
              </a:rPr>
              <a:t>.”</a:t>
            </a:r>
            <a:r>
              <a:rPr lang="en-US" altLang="en-US" dirty="0">
                <a:solidFill>
                  <a:schemeClr val="tx2"/>
                </a:solidFill>
                <a:latin typeface="Segoe UI" panose="020B0502040204020203" pitchFamily="34" charset="0"/>
                <a:ea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2406625486"/>
      </p:ext>
    </p:extLst>
  </p:cSld>
  <p:clrMapOvr>
    <a:masterClrMapping/>
  </p:clrMapOvr>
  <p:transition spd="med">
    <p:pull dir="d"/>
  </p:transition>
</p:sld>
</file>

<file path=ppt/theme/theme1.xml><?xml version="1.0" encoding="utf-8"?>
<a:theme xmlns:a="http://schemas.openxmlformats.org/drawingml/2006/main" name="Pixel design template">
  <a:themeElements>
    <a:clrScheme name="Office Them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Office Theme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Office Theme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Theme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Office Theme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Office Theme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Office Theme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Office Them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 design template</Template>
  <TotalTime>390</TotalTime>
  <Words>2053</Words>
  <Application>Microsoft Office PowerPoint</Application>
  <PresentationFormat>On-screen Show (4:3)</PresentationFormat>
  <Paragraphs>216</Paragraphs>
  <Slides>16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ＭＳ Ｐゴシック</vt:lpstr>
      <vt:lpstr>Arial</vt:lpstr>
      <vt:lpstr>Arial Black</vt:lpstr>
      <vt:lpstr>Calibri</vt:lpstr>
      <vt:lpstr>Segoe UI</vt:lpstr>
      <vt:lpstr>Times New Roman</vt:lpstr>
      <vt:lpstr>Wingdings</vt:lpstr>
      <vt:lpstr>Pixel design template</vt:lpstr>
      <vt:lpstr>E-Rate Funding </vt:lpstr>
      <vt:lpstr>Conception of E-RATE</vt:lpstr>
      <vt:lpstr>Poll Questions</vt:lpstr>
      <vt:lpstr>The Funds</vt:lpstr>
      <vt:lpstr>E-rate (Schools and Libraries)</vt:lpstr>
      <vt:lpstr>E-rate Modernization</vt:lpstr>
      <vt:lpstr>E-rate Deadlines</vt:lpstr>
      <vt:lpstr>Our WLAN is Under Enormous Pressure</vt:lpstr>
      <vt:lpstr>Classroom Transformation</vt:lpstr>
      <vt:lpstr>Curriculum Built Around Devices</vt:lpstr>
      <vt:lpstr>Impact of Mobility on the LAN</vt:lpstr>
      <vt:lpstr>IT Priorities</vt:lpstr>
      <vt:lpstr>PowerPoint Presentation</vt:lpstr>
      <vt:lpstr>Flexible Cloud-based Deployment Options</vt:lpstr>
      <vt:lpstr>Summary</vt:lpstr>
      <vt:lpstr>E-RATE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E-Rate</dc:title>
  <dc:creator>The Campbells</dc:creator>
  <cp:lastModifiedBy>Michael Cookenmaster</cp:lastModifiedBy>
  <cp:revision>7</cp:revision>
  <cp:lastPrinted>1601-01-01T00:00:00Z</cp:lastPrinted>
  <dcterms:created xsi:type="dcterms:W3CDTF">2017-08-01T00:07:04Z</dcterms:created>
  <dcterms:modified xsi:type="dcterms:W3CDTF">2017-08-03T14:34:57Z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TC102037841033</vt:lpwstr>
  </property>
</Properties>
</file>