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9"/>
  </p:notesMasterIdLst>
  <p:handoutMasterIdLst>
    <p:handoutMasterId r:id="rId20"/>
  </p:handoutMasterIdLst>
  <p:sldIdLst>
    <p:sldId id="256" r:id="rId3"/>
    <p:sldId id="278" r:id="rId4"/>
    <p:sldId id="257" r:id="rId5"/>
    <p:sldId id="269" r:id="rId6"/>
    <p:sldId id="279" r:id="rId7"/>
    <p:sldId id="271" r:id="rId8"/>
    <p:sldId id="280" r:id="rId9"/>
    <p:sldId id="281" r:id="rId10"/>
    <p:sldId id="282" r:id="rId11"/>
    <p:sldId id="283" r:id="rId12"/>
    <p:sldId id="284" r:id="rId13"/>
    <p:sldId id="285" r:id="rId14"/>
    <p:sldId id="286" r:id="rId15"/>
    <p:sldId id="287" r:id="rId16"/>
    <p:sldId id="288" r:id="rId17"/>
    <p:sldId id="28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showGuides="1">
      <p:cViewPr varScale="1">
        <p:scale>
          <a:sx n="79" d="100"/>
          <a:sy n="79" d="100"/>
        </p:scale>
        <p:origin x="86" y="235"/>
      </p:cViewPr>
      <p:guideLst>
        <p:guide orient="horz" pos="2160"/>
        <p:guide pos="3840"/>
      </p:guideLst>
    </p:cSldViewPr>
  </p:slideViewPr>
  <p:notesTextViewPr>
    <p:cViewPr>
      <p:scale>
        <a:sx n="1" d="1"/>
        <a:sy n="1" d="1"/>
      </p:scale>
      <p:origin x="0" y="0"/>
    </p:cViewPr>
  </p:notesTextViewPr>
  <p:notesViewPr>
    <p:cSldViewPr snapToGrid="0" showGuides="1">
      <p:cViewPr varScale="1">
        <p:scale>
          <a:sx n="51" d="100"/>
          <a:sy n="51" d="100"/>
        </p:scale>
        <p:origin x="2352"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5/10/relationships/revisionInfo" Target="revisionInfo.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t>7/12/2017</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t>7/12/2017</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4" name="Date Placeholder 3"/>
          <p:cNvSpPr>
            <a:spLocks noGrp="1"/>
          </p:cNvSpPr>
          <p:nvPr>
            <p:ph type="dt" sz="half" idx="10"/>
          </p:nvPr>
        </p:nvSpPr>
        <p:spPr/>
        <p:txBody>
          <a:bodyPr/>
          <a:lstStyle/>
          <a:p>
            <a:fld id="{402B9795-92DC-40DC-A1CA-9A4B349D7824}" type="datetimeFigureOut">
              <a:rPr lang="en-US"/>
              <a:t>7/12/2017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endParaRPr/>
          </a:p>
        </p:txBody>
      </p:sp>
      <p:sp>
        <p:nvSpPr>
          <p:cNvPr id="3" name="Picture Placeholder 2"/>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2B9795-92DC-40DC-A1CA-9A4B349D7824}" type="datetimeFigureOut">
              <a:rPr lang="en-US"/>
              <a:t>7/12/2017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7/12/2017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7/12/2017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7/12/2017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sp>
        <p:nvSpPr>
          <p:cNvPr id="11" name="Picture Placeholder 10"/>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a:t>Click icon to add picture</a:t>
            </a:r>
            <a:endParaRPr/>
          </a:p>
        </p:txBody>
      </p:sp>
      <p:sp>
        <p:nvSpPr>
          <p:cNvPr id="19" name="Instructional Text"/>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sz="1200" b="1" i="1">
                <a:latin typeface="Arial" pitchFamily="34" charset="0"/>
                <a:cs typeface="Arial" pitchFamily="34" charset="0"/>
              </a:rPr>
              <a:t>NOTE:</a:t>
            </a:r>
          </a:p>
          <a:p>
            <a:r>
              <a:rPr sz="1200" i="1">
                <a:latin typeface="Arial" pitchFamily="34" charset="0"/>
                <a:cs typeface="Arial" pitchFamily="34" charset="0"/>
              </a:rPr>
              <a:t>To change the  image on this slide, select the picture and delete it. Then click the Pictures icon in the placeholder to insert your own image.</a:t>
            </a: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2B9795-92DC-40DC-A1CA-9A4B349D7824}" type="datetimeFigureOut">
              <a:rPr lang="en-US"/>
              <a:t>7/12/2017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7/12/2017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4900" y="2424112"/>
            <a:ext cx="4919472"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66110" y="2424112"/>
            <a:ext cx="4919472"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402B9795-92DC-40DC-A1CA-9A4B349D7824}" type="datetimeFigureOut">
              <a:rPr lang="en-US"/>
              <a:t>7/12/2017</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402B9795-92DC-40DC-A1CA-9A4B349D7824}" type="datetimeFigureOut">
              <a:rPr lang="en-US"/>
              <a:t>7/12/2017</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a:t>7/12/2017</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endParaRPr/>
          </a:p>
        </p:txBody>
      </p:sp>
      <p:sp>
        <p:nvSpPr>
          <p:cNvPr id="3" name="Content Placeholder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2B9795-92DC-40DC-A1CA-9A4B349D7824}" type="datetimeFigureOut">
              <a:rPr lang="en-US"/>
              <a:t>7/12/2017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a:solidFill>
                  <a:schemeClr val="tx1">
                    <a:lumMod val="60000"/>
                    <a:lumOff val="40000"/>
                  </a:schemeClr>
                </a:solidFill>
              </a:defRPr>
            </a:lvl1pPr>
          </a:lstStyle>
          <a:p>
            <a:fld id="{402B9795-92DC-40DC-A1CA-9A4B349D7824}" type="datetimeFigureOut">
              <a:rPr lang="en-US"/>
              <a:pPr/>
              <a:t>7/12/2017</a:t>
            </a:fld>
            <a:endParaRPr/>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a:solidFill>
                  <a:schemeClr val="tx1">
                    <a:lumMod val="60000"/>
                    <a:lumOff val="40000"/>
                  </a:schemeClr>
                </a:solidFill>
              </a:defRPr>
            </a:lvl1pPr>
          </a:lstStyle>
          <a:p>
            <a:endParaRPr/>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a:solidFill>
                  <a:schemeClr val="tx1">
                    <a:lumMod val="60000"/>
                    <a:lumOff val="40000"/>
                  </a:schemeClr>
                </a:solidFill>
              </a:defRPr>
            </a:lvl1pPr>
          </a:lstStyle>
          <a:p>
            <a:fld id="{0FF54DE5-C571-48E8-A5BC-B369434E2F44}" type="slidenum">
              <a:rPr/>
              <a:pPr/>
              <a:t>‹#›</a:t>
            </a:fld>
            <a:endParaRPr/>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133930" y="2296624"/>
            <a:ext cx="6457043" cy="1353685"/>
          </a:xfrm>
        </p:spPr>
        <p:txBody>
          <a:bodyPr anchor="ctr">
            <a:normAutofit/>
          </a:bodyPr>
          <a:lstStyle/>
          <a:p>
            <a:r>
              <a:rPr lang="en-US" sz="3500" dirty="0"/>
              <a:t>NAME OF SCHOOL</a:t>
            </a:r>
          </a:p>
        </p:txBody>
      </p:sp>
      <p:sp>
        <p:nvSpPr>
          <p:cNvPr id="7" name="Subtitle 6"/>
          <p:cNvSpPr>
            <a:spLocks noGrp="1"/>
          </p:cNvSpPr>
          <p:nvPr>
            <p:ph type="subTitle" idx="1"/>
          </p:nvPr>
        </p:nvSpPr>
        <p:spPr>
          <a:xfrm>
            <a:off x="1119414" y="3570513"/>
            <a:ext cx="5557157" cy="1940379"/>
          </a:xfrm>
        </p:spPr>
        <p:txBody>
          <a:bodyPr>
            <a:normAutofit lnSpcReduction="10000"/>
          </a:bodyPr>
          <a:lstStyle/>
          <a:p>
            <a:r>
              <a:rPr lang="en-US" sz="2000" i="1" dirty="0"/>
              <a:t>And they shall be like a tree planted near the water.  That tree has large roots that reach down into the water and it is not afraid when it gets hot; its leaves are always green.  It does not worry when rain does not come; it always produces good fruit.</a:t>
            </a:r>
            <a:r>
              <a:rPr lang="en-US" sz="2000" dirty="0"/>
              <a:t>  Jeremiah 17: 8</a:t>
            </a:r>
          </a:p>
        </p:txBody>
      </p:sp>
      <p:pic>
        <p:nvPicPr>
          <p:cNvPr id="11" name="Picture Placeholder 10"/>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333" b="333"/>
          <a:stretch>
            <a:fillRect/>
          </a:stretch>
        </p:blipFill>
        <p:spPr/>
      </p:pic>
      <p:pic>
        <p:nvPicPr>
          <p:cNvPr id="10" name="Picture 9">
            <a:extLst>
              <a:ext uri="{FF2B5EF4-FFF2-40B4-BE49-F238E27FC236}">
                <a16:creationId xmlns:a16="http://schemas.microsoft.com/office/drawing/2014/main" id="{D02D9074-6DA6-4F3A-8C9E-E5BF2AFC5C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2962" y="0"/>
            <a:ext cx="1741251" cy="2296624"/>
          </a:xfrm>
          <a:prstGeom prst="rect">
            <a:avLst/>
          </a:prstGeom>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90385" y="152427"/>
            <a:ext cx="10056585" cy="1169551"/>
          </a:xfrm>
          <a:prstGeom prst="rect">
            <a:avLst/>
          </a:prstGeom>
          <a:noFill/>
        </p:spPr>
        <p:txBody>
          <a:bodyPr wrap="square" rtlCol="0">
            <a:spAutoFit/>
          </a:bodyPr>
          <a:lstStyle/>
          <a:p>
            <a:r>
              <a:rPr lang="en-US" sz="3500" b="1" dirty="0"/>
              <a:t>Understanding the Performance-based Grading Scale</a:t>
            </a:r>
            <a:endParaRPr lang="en-US" sz="3500" dirty="0"/>
          </a:p>
        </p:txBody>
      </p:sp>
      <p:sp>
        <p:nvSpPr>
          <p:cNvPr id="2" name="Rectangle 1"/>
          <p:cNvSpPr/>
          <p:nvPr/>
        </p:nvSpPr>
        <p:spPr>
          <a:xfrm>
            <a:off x="1090386" y="1539688"/>
            <a:ext cx="10492014" cy="4708981"/>
          </a:xfrm>
          <a:prstGeom prst="rect">
            <a:avLst/>
          </a:prstGeom>
        </p:spPr>
        <p:txBody>
          <a:bodyPr wrap="square">
            <a:spAutoFit/>
          </a:bodyPr>
          <a:lstStyle/>
          <a:p>
            <a:r>
              <a:rPr lang="en-US" sz="2000" dirty="0"/>
              <a:t>Both </a:t>
            </a:r>
            <a:r>
              <a:rPr lang="en-US" sz="2000" b="1" dirty="0">
                <a:solidFill>
                  <a:srgbClr val="FF0066"/>
                </a:solidFill>
              </a:rPr>
              <a:t>4</a:t>
            </a:r>
            <a:r>
              <a:rPr lang="en-US" sz="2000" dirty="0"/>
              <a:t> and </a:t>
            </a:r>
            <a:r>
              <a:rPr lang="en-US" sz="2000" b="1" dirty="0">
                <a:solidFill>
                  <a:srgbClr val="FF0066"/>
                </a:solidFill>
              </a:rPr>
              <a:t>3</a:t>
            </a:r>
            <a:r>
              <a:rPr lang="en-US" sz="2000" dirty="0"/>
              <a:t> mean the student is meeting standards, or their IEP goals. Both are challenging because Adventist Edge has set high standards.</a:t>
            </a:r>
            <a:br>
              <a:rPr lang="en-US" sz="2000" dirty="0"/>
            </a:br>
            <a:endParaRPr lang="en-US" sz="2000" dirty="0"/>
          </a:p>
          <a:p>
            <a:r>
              <a:rPr lang="en-US" sz="2000" b="1" dirty="0">
                <a:solidFill>
                  <a:srgbClr val="FF0066"/>
                </a:solidFill>
              </a:rPr>
              <a:t>4</a:t>
            </a:r>
            <a:r>
              <a:rPr lang="en-US" sz="2000" dirty="0"/>
              <a:t> recognizes excellent work, and indicates the student is working on this assignment above the standard.</a:t>
            </a:r>
          </a:p>
          <a:p>
            <a:endParaRPr lang="en-US" sz="2000" dirty="0"/>
          </a:p>
          <a:p>
            <a:pPr>
              <a:buClr>
                <a:schemeClr val="tx2"/>
              </a:buClr>
              <a:buSzPct val="70000"/>
            </a:pPr>
            <a:r>
              <a:rPr lang="en-US" sz="2000" dirty="0"/>
              <a:t>Both </a:t>
            </a:r>
            <a:r>
              <a:rPr lang="en-US" sz="2000" b="1" dirty="0">
                <a:solidFill>
                  <a:srgbClr val="FF0066"/>
                </a:solidFill>
              </a:rPr>
              <a:t>2</a:t>
            </a:r>
            <a:r>
              <a:rPr lang="en-US" sz="2000" dirty="0"/>
              <a:t> and </a:t>
            </a:r>
            <a:r>
              <a:rPr lang="en-US" sz="2000" b="1" dirty="0">
                <a:solidFill>
                  <a:srgbClr val="FF0066"/>
                </a:solidFill>
              </a:rPr>
              <a:t>1</a:t>
            </a:r>
            <a:r>
              <a:rPr lang="en-US" sz="2000" dirty="0"/>
              <a:t> mean the student is not meeting standards yet.  Both mean “something” should change:</a:t>
            </a:r>
          </a:p>
          <a:p>
            <a:pPr marL="742950" lvl="1" indent="-285750">
              <a:buClr>
                <a:schemeClr val="accent2"/>
              </a:buClr>
              <a:buSzPct val="70000"/>
              <a:buFont typeface="Wingdings" pitchFamily="2" charset="2"/>
              <a:buChar char="l"/>
            </a:pPr>
            <a:endParaRPr lang="en-US" sz="2000" dirty="0"/>
          </a:p>
          <a:p>
            <a:pPr marL="800100" lvl="1" indent="-342900">
              <a:buClr>
                <a:schemeClr val="accent2"/>
              </a:buClr>
              <a:buSzPct val="120000"/>
              <a:buFont typeface="Arial" panose="020B0604020202020204" pitchFamily="34" charset="0"/>
              <a:buChar char="•"/>
            </a:pPr>
            <a:r>
              <a:rPr lang="en-US" sz="2000" dirty="0"/>
              <a:t>More home involvement.</a:t>
            </a:r>
          </a:p>
          <a:p>
            <a:pPr marL="800100" lvl="1" indent="-342900">
              <a:buClr>
                <a:schemeClr val="accent2"/>
              </a:buClr>
              <a:buSzPct val="120000"/>
              <a:buFont typeface="Arial" panose="020B0604020202020204" pitchFamily="34" charset="0"/>
              <a:buChar char="•"/>
            </a:pPr>
            <a:r>
              <a:rPr lang="en-US" sz="2000" dirty="0"/>
              <a:t>More time and opportunity to learn.</a:t>
            </a:r>
          </a:p>
          <a:p>
            <a:pPr marL="800100" lvl="1" indent="-342900">
              <a:buClr>
                <a:schemeClr val="accent2"/>
              </a:buClr>
              <a:buSzPct val="120000"/>
              <a:buFont typeface="Arial" panose="020B0604020202020204" pitchFamily="34" charset="0"/>
              <a:buChar char="•"/>
            </a:pPr>
            <a:r>
              <a:rPr lang="en-US" sz="2000" dirty="0"/>
              <a:t>Teacher adjust </a:t>
            </a:r>
            <a:r>
              <a:rPr lang="en-US" sz="2000" dirty="0" err="1"/>
              <a:t>sinstruction</a:t>
            </a:r>
            <a:r>
              <a:rPr lang="en-US" sz="2000" dirty="0"/>
              <a:t>—RTI Tier I.</a:t>
            </a:r>
          </a:p>
          <a:p>
            <a:pPr marL="800100" lvl="1" indent="-342900">
              <a:buClr>
                <a:schemeClr val="accent2"/>
              </a:buClr>
              <a:buSzPct val="120000"/>
              <a:buFont typeface="Arial" panose="020B0604020202020204" pitchFamily="34" charset="0"/>
              <a:buChar char="•"/>
            </a:pPr>
            <a:r>
              <a:rPr lang="en-US" sz="2000" dirty="0"/>
              <a:t>RTI Tiers II &amp; III.</a:t>
            </a:r>
          </a:p>
          <a:p>
            <a:pPr marL="800100" lvl="1" indent="-342900">
              <a:buClr>
                <a:schemeClr val="accent2"/>
              </a:buClr>
              <a:buSzPct val="120000"/>
              <a:buFont typeface="Arial" panose="020B0604020202020204" pitchFamily="34" charset="0"/>
              <a:buChar char="•"/>
            </a:pPr>
            <a:r>
              <a:rPr lang="en-US" sz="2000" dirty="0"/>
              <a:t>Get tutoring outside of school.</a:t>
            </a:r>
          </a:p>
          <a:p>
            <a:endParaRPr lang="en-US" sz="2000" dirty="0"/>
          </a:p>
        </p:txBody>
      </p:sp>
      <p:pic>
        <p:nvPicPr>
          <p:cNvPr id="5" name="Picture 4">
            <a:extLst>
              <a:ext uri="{FF2B5EF4-FFF2-40B4-BE49-F238E27FC236}">
                <a16:creationId xmlns:a16="http://schemas.microsoft.com/office/drawing/2014/main" id="{81F4B2B9-CBD9-4774-A38E-6E877DE5E8BC}"/>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84528" y="5628804"/>
            <a:ext cx="1094630" cy="1094630"/>
          </a:xfrm>
          <a:prstGeom prst="rect">
            <a:avLst/>
          </a:prstGeom>
        </p:spPr>
      </p:pic>
    </p:spTree>
    <p:extLst>
      <p:ext uri="{BB962C8B-B14F-4D97-AF65-F5344CB8AC3E}">
        <p14:creationId xmlns:p14="http://schemas.microsoft.com/office/powerpoint/2010/main" val="3866586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fade">
                                      <p:cBhvr>
                                        <p:cTn id="19" dur="500"/>
                                        <p:tgtEl>
                                          <p:spTgt spid="2">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fade">
                                      <p:cBhvr>
                                        <p:cTn id="24" dur="500"/>
                                        <p:tgtEl>
                                          <p:spTgt spid="2">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Effect transition="in" filter="fade">
                                      <p:cBhvr>
                                        <p:cTn id="29" dur="500"/>
                                        <p:tgtEl>
                                          <p:spTgt spid="2">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
                                            <p:txEl>
                                              <p:pRg st="8" end="8"/>
                                            </p:txEl>
                                          </p:spTgt>
                                        </p:tgtEl>
                                        <p:attrNameLst>
                                          <p:attrName>style.visibility</p:attrName>
                                        </p:attrNameLst>
                                      </p:cBhvr>
                                      <p:to>
                                        <p:strVal val="visible"/>
                                      </p:to>
                                    </p:set>
                                    <p:animEffect transition="in" filter="fade">
                                      <p:cBhvr>
                                        <p:cTn id="34" dur="500"/>
                                        <p:tgtEl>
                                          <p:spTgt spid="2">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animEffect transition="in" filter="fade">
                                      <p:cBhvr>
                                        <p:cTn id="39"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90386" y="698680"/>
            <a:ext cx="8648700" cy="630942"/>
          </a:xfrm>
          <a:prstGeom prst="rect">
            <a:avLst/>
          </a:prstGeom>
          <a:noFill/>
        </p:spPr>
        <p:txBody>
          <a:bodyPr wrap="square" rtlCol="0">
            <a:spAutoFit/>
          </a:bodyPr>
          <a:lstStyle/>
          <a:p>
            <a:r>
              <a:rPr lang="en-US" sz="3500" b="1" dirty="0"/>
              <a:t>Working with You</a:t>
            </a:r>
            <a:endParaRPr lang="en-US" sz="3500" dirty="0"/>
          </a:p>
        </p:txBody>
      </p:sp>
      <p:pic>
        <p:nvPicPr>
          <p:cNvPr id="4098" name="Picture 2" descr="http://osceola22.adventistschoolconnect.org/site/1/images/Homework.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21633" y="1667172"/>
            <a:ext cx="2556486" cy="255648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555999" y="1755517"/>
            <a:ext cx="7982858" cy="3985706"/>
          </a:xfrm>
          <a:prstGeom prst="rect">
            <a:avLst/>
          </a:prstGeom>
        </p:spPr>
        <p:txBody>
          <a:bodyPr wrap="square">
            <a:spAutoFit/>
          </a:bodyPr>
          <a:lstStyle/>
          <a:p>
            <a:r>
              <a:rPr lang="en-US" sz="2300" dirty="0"/>
              <a:t>OACS teachers will only assign project-based work that involves the family and has a meaningful impact on the child’s educational experience. Nightly reading (as assigned by teacher), practicing memory verses, spelling, and any make up work or work not completed in class are respectful tasks. You and your child have both had a hard day at work (yes, school is your child’s office). </a:t>
            </a:r>
          </a:p>
          <a:p>
            <a:endParaRPr lang="en-US" sz="2300" dirty="0"/>
          </a:p>
          <a:p>
            <a:r>
              <a:rPr lang="en-US" sz="2300" dirty="0"/>
              <a:t>Let’s work together to restore balance, perspective, and understanding that life is more than just about what you can learn from a book.</a:t>
            </a:r>
          </a:p>
        </p:txBody>
      </p:sp>
      <p:pic>
        <p:nvPicPr>
          <p:cNvPr id="6" name="Picture 5">
            <a:extLst>
              <a:ext uri="{FF2B5EF4-FFF2-40B4-BE49-F238E27FC236}">
                <a16:creationId xmlns:a16="http://schemas.microsoft.com/office/drawing/2014/main" id="{EF25866D-69D1-4868-AD85-148D73BFDE07}"/>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84528" y="5628804"/>
            <a:ext cx="1094630" cy="1094630"/>
          </a:xfrm>
          <a:prstGeom prst="rect">
            <a:avLst/>
          </a:prstGeom>
        </p:spPr>
      </p:pic>
    </p:spTree>
    <p:extLst>
      <p:ext uri="{BB962C8B-B14F-4D97-AF65-F5344CB8AC3E}">
        <p14:creationId xmlns:p14="http://schemas.microsoft.com/office/powerpoint/2010/main" val="2093742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90386" y="737436"/>
            <a:ext cx="8648700" cy="630942"/>
          </a:xfrm>
          <a:prstGeom prst="rect">
            <a:avLst/>
          </a:prstGeom>
          <a:noFill/>
        </p:spPr>
        <p:txBody>
          <a:bodyPr wrap="square" rtlCol="0">
            <a:spAutoFit/>
          </a:bodyPr>
          <a:lstStyle/>
          <a:p>
            <a:r>
              <a:rPr lang="en-US" sz="3500" b="1" dirty="0"/>
              <a:t>Developing Work Ethics</a:t>
            </a:r>
            <a:endParaRPr lang="en-US" sz="3500" dirty="0"/>
          </a:p>
        </p:txBody>
      </p:sp>
      <p:pic>
        <p:nvPicPr>
          <p:cNvPr id="5122" name="Picture 2" descr="http://tse1.mm.bing.net/th?&amp;id=JN.n2cF3vD3DwTnXYqeIrHCQQ&amp;w=300&amp;h=300&amp;c=0&amp;pid=1.9&amp;rs=0&amp;p=0"/>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b="8929"/>
          <a:stretch/>
        </p:blipFill>
        <p:spPr bwMode="auto">
          <a:xfrm>
            <a:off x="2510972" y="1243518"/>
            <a:ext cx="6937828" cy="473877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907EDE92-C28E-405E-B474-339F6D98373E}"/>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84528" y="5628804"/>
            <a:ext cx="1094630" cy="1094630"/>
          </a:xfrm>
          <a:prstGeom prst="rect">
            <a:avLst/>
          </a:prstGeom>
        </p:spPr>
      </p:pic>
    </p:spTree>
    <p:extLst>
      <p:ext uri="{BB962C8B-B14F-4D97-AF65-F5344CB8AC3E}">
        <p14:creationId xmlns:p14="http://schemas.microsoft.com/office/powerpoint/2010/main" val="1826388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90385" y="708408"/>
            <a:ext cx="10013043" cy="630942"/>
          </a:xfrm>
          <a:prstGeom prst="rect">
            <a:avLst/>
          </a:prstGeom>
          <a:noFill/>
        </p:spPr>
        <p:txBody>
          <a:bodyPr wrap="square" rtlCol="0">
            <a:spAutoFit/>
          </a:bodyPr>
          <a:lstStyle/>
          <a:p>
            <a:r>
              <a:rPr lang="en-US" sz="3500" b="1" dirty="0"/>
              <a:t>Developing Work Ethics:  Attendance Counts</a:t>
            </a:r>
            <a:endParaRPr lang="en-US" sz="3500" dirty="0"/>
          </a:p>
        </p:txBody>
      </p:sp>
      <p:sp>
        <p:nvSpPr>
          <p:cNvPr id="2" name="TextBox 1"/>
          <p:cNvSpPr txBox="1"/>
          <p:nvPr/>
        </p:nvSpPr>
        <p:spPr>
          <a:xfrm>
            <a:off x="1204686" y="1524000"/>
            <a:ext cx="9898743" cy="4708981"/>
          </a:xfrm>
          <a:prstGeom prst="rect">
            <a:avLst/>
          </a:prstGeom>
          <a:noFill/>
        </p:spPr>
        <p:txBody>
          <a:bodyPr wrap="square" rtlCol="0">
            <a:spAutoFit/>
          </a:bodyPr>
          <a:lstStyle/>
          <a:p>
            <a:pPr marL="342900" indent="-342900">
              <a:buFont typeface="Arial" panose="020B0604020202020204" pitchFamily="34" charset="0"/>
              <a:buChar char="•"/>
            </a:pPr>
            <a:r>
              <a:rPr lang="en-US" sz="2000" dirty="0"/>
              <a:t>Habits of punctuality are established from the home.</a:t>
            </a:r>
          </a:p>
          <a:p>
            <a:pPr marL="342900" indent="-342900">
              <a:buFont typeface="Arial" panose="020B0604020202020204" pitchFamily="34" charset="0"/>
              <a:buChar char="•"/>
            </a:pPr>
            <a:r>
              <a:rPr lang="en-US" sz="2000" dirty="0"/>
              <a:t>A student on a state scholarship missing more than 10% may have their scholarship revoked by the State of Florida.</a:t>
            </a:r>
          </a:p>
          <a:p>
            <a:pPr marL="342900" indent="-342900">
              <a:buFont typeface="Arial" panose="020B0604020202020204" pitchFamily="34" charset="0"/>
              <a:buChar char="•"/>
            </a:pPr>
            <a:r>
              <a:rPr lang="en-US" sz="2000" dirty="0"/>
              <a:t>Students missing 15% or more of school for the year will be retained.</a:t>
            </a:r>
          </a:p>
          <a:p>
            <a:pPr marL="342900" indent="-342900">
              <a:buFont typeface="Arial" panose="020B0604020202020204" pitchFamily="34" charset="0"/>
              <a:buChar char="•"/>
            </a:pPr>
            <a:r>
              <a:rPr lang="en-US" sz="2000" dirty="0"/>
              <a:t>School begins at 8:00 sharp.</a:t>
            </a:r>
          </a:p>
          <a:p>
            <a:pPr marL="342900" indent="-342900">
              <a:buFont typeface="Arial" panose="020B0604020202020204" pitchFamily="34" charset="0"/>
              <a:buChar char="•"/>
            </a:pPr>
            <a:r>
              <a:rPr lang="en-US" sz="2000" dirty="0"/>
              <a:t>All tardy students must receive a tardy pass from the office before going to class.</a:t>
            </a:r>
          </a:p>
          <a:p>
            <a:pPr marL="342900" indent="-342900">
              <a:buFont typeface="Arial" panose="020B0604020202020204" pitchFamily="34" charset="0"/>
              <a:buChar char="•"/>
            </a:pPr>
            <a:r>
              <a:rPr lang="en-US" sz="2000" dirty="0"/>
              <a:t>Students with 10 or more tardies per quarter will receive a letter from the principal.  Parents who receive three letters in one year due to tardies will be asked to appear before the school board.</a:t>
            </a:r>
          </a:p>
          <a:p>
            <a:pPr marL="342900" indent="-342900">
              <a:buFont typeface="Arial" panose="020B0604020202020204" pitchFamily="34" charset="0"/>
              <a:buChar char="•"/>
            </a:pPr>
            <a:r>
              <a:rPr lang="en-US" sz="2000" dirty="0"/>
              <a:t>Please schedule all off time during school vacations.</a:t>
            </a:r>
          </a:p>
          <a:p>
            <a:pPr marL="342900" indent="-342900">
              <a:buFont typeface="Arial" panose="020B0604020202020204" pitchFamily="34" charset="0"/>
              <a:buChar char="•"/>
            </a:pPr>
            <a:r>
              <a:rPr lang="en-US" sz="2000" dirty="0"/>
              <a:t>Please help us to make appointments after school hours if possible.  School does run from 8:00-3:30 PM and students miss curriculum and instruction when they are not present.</a:t>
            </a:r>
          </a:p>
          <a:p>
            <a:pPr marL="342900" indent="-342900">
              <a:buFont typeface="Arial" panose="020B0604020202020204" pitchFamily="34" charset="0"/>
              <a:buChar char="•"/>
            </a:pPr>
            <a:endParaRPr lang="en-US" sz="2000" dirty="0"/>
          </a:p>
        </p:txBody>
      </p:sp>
      <p:pic>
        <p:nvPicPr>
          <p:cNvPr id="5" name="Picture 4">
            <a:extLst>
              <a:ext uri="{FF2B5EF4-FFF2-40B4-BE49-F238E27FC236}">
                <a16:creationId xmlns:a16="http://schemas.microsoft.com/office/drawing/2014/main" id="{C417BECF-9698-40BB-AD2A-656DD0029FE7}"/>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84528" y="5628804"/>
            <a:ext cx="1094630" cy="1094630"/>
          </a:xfrm>
          <a:prstGeom prst="rect">
            <a:avLst/>
          </a:prstGeom>
        </p:spPr>
      </p:pic>
    </p:spTree>
    <p:extLst>
      <p:ext uri="{BB962C8B-B14F-4D97-AF65-F5344CB8AC3E}">
        <p14:creationId xmlns:p14="http://schemas.microsoft.com/office/powerpoint/2010/main" val="4040024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90386" y="708408"/>
            <a:ext cx="8648700" cy="630942"/>
          </a:xfrm>
          <a:prstGeom prst="rect">
            <a:avLst/>
          </a:prstGeom>
          <a:noFill/>
        </p:spPr>
        <p:txBody>
          <a:bodyPr wrap="square" rtlCol="0">
            <a:spAutoFit/>
          </a:bodyPr>
          <a:lstStyle/>
          <a:p>
            <a:r>
              <a:rPr lang="en-US" sz="3500" b="1" dirty="0"/>
              <a:t>Appointments and Visiting Classrooms</a:t>
            </a:r>
            <a:endParaRPr lang="en-US" sz="3500" dirty="0"/>
          </a:p>
        </p:txBody>
      </p:sp>
      <p:sp>
        <p:nvSpPr>
          <p:cNvPr id="2" name="TextBox 1"/>
          <p:cNvSpPr txBox="1"/>
          <p:nvPr/>
        </p:nvSpPr>
        <p:spPr>
          <a:xfrm>
            <a:off x="1204686" y="1524000"/>
            <a:ext cx="9898743" cy="3862596"/>
          </a:xfrm>
          <a:prstGeom prst="rect">
            <a:avLst/>
          </a:prstGeom>
          <a:noFill/>
        </p:spPr>
        <p:txBody>
          <a:bodyPr wrap="square" rtlCol="0">
            <a:spAutoFit/>
          </a:bodyPr>
          <a:lstStyle/>
          <a:p>
            <a:pPr marL="342900" indent="-342900">
              <a:buFont typeface="Arial" panose="020B0604020202020204" pitchFamily="34" charset="0"/>
              <a:buChar char="•"/>
            </a:pPr>
            <a:r>
              <a:rPr lang="en-US" sz="2500" dirty="0"/>
              <a:t>Please work to resolve concerns with your child’s teacher before coming to the principal.  If you have not worked to speak with the teacher, the principal will refer you to her before meeting with you.</a:t>
            </a:r>
          </a:p>
          <a:p>
            <a:pPr marL="342900" indent="-342900">
              <a:buFont typeface="Arial" panose="020B0604020202020204" pitchFamily="34" charset="0"/>
              <a:buChar char="•"/>
            </a:pPr>
            <a:r>
              <a:rPr lang="en-US" sz="2500" dirty="0"/>
              <a:t>Please schedule appointments with your child’s teacher after school.  Teacher’s are unable to meet with you during class, as this takes away from valuable instructional time.</a:t>
            </a:r>
          </a:p>
          <a:p>
            <a:pPr marL="342900" indent="-342900">
              <a:buFont typeface="Arial" panose="020B0604020202020204" pitchFamily="34" charset="0"/>
              <a:buChar char="•"/>
            </a:pPr>
            <a:r>
              <a:rPr lang="en-US" sz="2500" dirty="0"/>
              <a:t>All individuals coming onto campus, whatever the reason, must first check in with the office.  This is state law.</a:t>
            </a:r>
          </a:p>
          <a:p>
            <a:pPr marL="342900" indent="-342900">
              <a:buFont typeface="Arial" panose="020B0604020202020204" pitchFamily="34" charset="0"/>
              <a:buChar char="•"/>
            </a:pPr>
            <a:endParaRPr lang="en-US" sz="2000" dirty="0"/>
          </a:p>
        </p:txBody>
      </p:sp>
      <p:pic>
        <p:nvPicPr>
          <p:cNvPr id="5" name="Picture 4">
            <a:extLst>
              <a:ext uri="{FF2B5EF4-FFF2-40B4-BE49-F238E27FC236}">
                <a16:creationId xmlns:a16="http://schemas.microsoft.com/office/drawing/2014/main" id="{33731EB3-C560-4422-8240-12A25057424F}"/>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84528" y="5628804"/>
            <a:ext cx="1094630" cy="1094630"/>
          </a:xfrm>
          <a:prstGeom prst="rect">
            <a:avLst/>
          </a:prstGeom>
        </p:spPr>
      </p:pic>
    </p:spTree>
    <p:extLst>
      <p:ext uri="{BB962C8B-B14F-4D97-AF65-F5344CB8AC3E}">
        <p14:creationId xmlns:p14="http://schemas.microsoft.com/office/powerpoint/2010/main" val="2811779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90385" y="664866"/>
            <a:ext cx="10163147" cy="630942"/>
          </a:xfrm>
          <a:prstGeom prst="rect">
            <a:avLst/>
          </a:prstGeom>
          <a:noFill/>
        </p:spPr>
        <p:txBody>
          <a:bodyPr wrap="square" rtlCol="0">
            <a:spAutoFit/>
          </a:bodyPr>
          <a:lstStyle/>
          <a:p>
            <a:r>
              <a:rPr lang="en-US" sz="3500" b="1" dirty="0">
                <a:solidFill>
                  <a:srgbClr val="FF0000"/>
                </a:solidFill>
              </a:rPr>
              <a:t>S</a:t>
            </a:r>
            <a:r>
              <a:rPr lang="en-US" sz="3500" b="1" dirty="0"/>
              <a:t>.</a:t>
            </a:r>
            <a:r>
              <a:rPr lang="en-US" sz="3500" b="1" dirty="0">
                <a:solidFill>
                  <a:srgbClr val="00B0F0"/>
                </a:solidFill>
              </a:rPr>
              <a:t>O</a:t>
            </a:r>
            <a:r>
              <a:rPr lang="en-US" sz="3500" b="1" dirty="0"/>
              <a:t>.</a:t>
            </a:r>
            <a:r>
              <a:rPr lang="en-US" sz="3500" b="1" dirty="0">
                <a:solidFill>
                  <a:srgbClr val="FF0000"/>
                </a:solidFill>
              </a:rPr>
              <a:t>S</a:t>
            </a:r>
            <a:r>
              <a:rPr lang="en-US" sz="3500" b="1" dirty="0"/>
              <a:t>.—Save Our School: Working More with Less</a:t>
            </a:r>
            <a:endParaRPr lang="en-US" sz="3500" dirty="0"/>
          </a:p>
        </p:txBody>
      </p:sp>
      <p:sp>
        <p:nvSpPr>
          <p:cNvPr id="2" name="TextBox 1"/>
          <p:cNvSpPr txBox="1"/>
          <p:nvPr/>
        </p:nvSpPr>
        <p:spPr>
          <a:xfrm>
            <a:off x="1090386" y="1567543"/>
            <a:ext cx="9898743" cy="5139869"/>
          </a:xfrm>
          <a:prstGeom prst="rect">
            <a:avLst/>
          </a:prstGeom>
          <a:noFill/>
        </p:spPr>
        <p:txBody>
          <a:bodyPr wrap="square" rtlCol="0">
            <a:spAutoFit/>
          </a:bodyPr>
          <a:lstStyle/>
          <a:p>
            <a:pPr marL="342900" indent="-342900">
              <a:buFont typeface="Arial" panose="020B0604020202020204" pitchFamily="34" charset="0"/>
              <a:buChar char="•"/>
            </a:pPr>
            <a:r>
              <a:rPr lang="en-US" sz="2050" dirty="0"/>
              <a:t>OACS serves 11 churches with 93 student</a:t>
            </a:r>
          </a:p>
          <a:p>
            <a:pPr marL="342900" indent="-342900">
              <a:buFont typeface="Arial" panose="020B0604020202020204" pitchFamily="34" charset="0"/>
              <a:buChar char="•"/>
            </a:pPr>
            <a:r>
              <a:rPr lang="en-US" sz="2050" dirty="0"/>
              <a:t>The Kissimmee church sends 10 of the 93 students, and is the only church to give any monies to the school.</a:t>
            </a:r>
          </a:p>
          <a:p>
            <a:pPr marL="342900" indent="-342900">
              <a:buFont typeface="Arial" panose="020B0604020202020204" pitchFamily="34" charset="0"/>
              <a:buChar char="•"/>
            </a:pPr>
            <a:r>
              <a:rPr lang="en-US" sz="2050" dirty="0"/>
              <a:t>25 years of financial instability    $261,000 in debt.</a:t>
            </a:r>
          </a:p>
          <a:p>
            <a:pPr marL="342900" indent="-342900">
              <a:buFont typeface="Arial" panose="020B0604020202020204" pitchFamily="34" charset="0"/>
              <a:buChar char="•"/>
            </a:pPr>
            <a:r>
              <a:rPr lang="en-US" sz="2050" dirty="0"/>
              <a:t>Staff Assignment Adjustments to meet the crisis.</a:t>
            </a:r>
          </a:p>
          <a:p>
            <a:pPr marL="800100" lvl="1" indent="-342900">
              <a:buFont typeface="Arial" panose="020B0604020202020204" pitchFamily="34" charset="0"/>
              <a:buChar char="•"/>
            </a:pPr>
            <a:r>
              <a:rPr lang="en-US" sz="2050" dirty="0"/>
              <a:t>Reduced staff by one FTE</a:t>
            </a:r>
          </a:p>
          <a:p>
            <a:pPr marL="800100" lvl="1" indent="-342900">
              <a:buFont typeface="Arial" panose="020B0604020202020204" pitchFamily="34" charset="0"/>
              <a:buChar char="•"/>
            </a:pPr>
            <a:r>
              <a:rPr lang="en-US" sz="2050" dirty="0"/>
              <a:t>Reducing Office Hours &amp; Increase Workload—Mrs. Cookenmaster</a:t>
            </a:r>
          </a:p>
          <a:p>
            <a:pPr marL="800100" lvl="1" indent="-342900">
              <a:buFont typeface="Arial" panose="020B0604020202020204" pitchFamily="34" charset="0"/>
              <a:buChar char="•"/>
            </a:pPr>
            <a:r>
              <a:rPr lang="en-US" sz="2050" dirty="0"/>
              <a:t>Mrs. Meekma—Grades 3, 4, 5</a:t>
            </a:r>
          </a:p>
          <a:p>
            <a:pPr marL="800100" lvl="1" indent="-342900">
              <a:buFont typeface="Arial" panose="020B0604020202020204" pitchFamily="34" charset="0"/>
              <a:buChar char="•"/>
            </a:pPr>
            <a:r>
              <a:rPr lang="en-US" sz="2050" dirty="0"/>
              <a:t>Mrs. Samuel—Grades 6, 7, 8</a:t>
            </a:r>
          </a:p>
          <a:p>
            <a:pPr marL="800100" lvl="1" indent="-342900">
              <a:buFont typeface="Arial" panose="020B0604020202020204" pitchFamily="34" charset="0"/>
              <a:buChar char="•"/>
            </a:pPr>
            <a:r>
              <a:rPr lang="en-US" sz="2050" dirty="0"/>
              <a:t>Dr. Cookenmaster—½-time principal, Grades 1 &amp; 2, K-2 Music, Grades 5-6 Math</a:t>
            </a:r>
          </a:p>
          <a:p>
            <a:pPr marL="800100" lvl="1" indent="-342900">
              <a:buFont typeface="Arial" panose="020B0604020202020204" pitchFamily="34" charset="0"/>
              <a:buChar char="•"/>
            </a:pPr>
            <a:r>
              <a:rPr lang="en-US" sz="2050" dirty="0"/>
              <a:t>We need your help!</a:t>
            </a:r>
          </a:p>
          <a:p>
            <a:pPr marL="1257300" lvl="2" indent="-342900">
              <a:buFont typeface="Arial" panose="020B0604020202020204" pitchFamily="34" charset="0"/>
              <a:buChar char="•"/>
            </a:pPr>
            <a:r>
              <a:rPr lang="en-US" sz="2050" dirty="0"/>
              <a:t>Get involved with Home and School</a:t>
            </a:r>
          </a:p>
          <a:p>
            <a:pPr marL="1257300" lvl="2" indent="-342900">
              <a:buFont typeface="Arial" panose="020B0604020202020204" pitchFamily="34" charset="0"/>
              <a:buChar char="•"/>
            </a:pPr>
            <a:r>
              <a:rPr lang="en-US" sz="2050" dirty="0"/>
              <a:t>Come and support school fundraisers with your dollars</a:t>
            </a:r>
          </a:p>
          <a:p>
            <a:pPr marL="1257300" lvl="2" indent="-342900">
              <a:buFont typeface="Arial" panose="020B0604020202020204" pitchFamily="34" charset="0"/>
              <a:buChar char="•"/>
            </a:pPr>
            <a:r>
              <a:rPr lang="en-US" sz="2050" dirty="0"/>
              <a:t>Talk to your pastors about having your home church</a:t>
            </a:r>
          </a:p>
          <a:p>
            <a:pPr lvl="2"/>
            <a:r>
              <a:rPr lang="en-US" sz="2050" dirty="0"/>
              <a:t>   collect a lambs’ offering for the school each week.</a:t>
            </a:r>
          </a:p>
        </p:txBody>
      </p:sp>
      <p:pic>
        <p:nvPicPr>
          <p:cNvPr id="6146" name="Picture 2" descr="http://tse1.mm.bing.net/th?&amp;id=JN.8yEynCsFr%2b6AnZh%2b1/Zj9Q&amp;w=300&amp;h=300&amp;c=0&amp;pid=1.9&amp;rs=0&amp;p=0"/>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9586" t="34335" r="19540" b="33568"/>
          <a:stretch/>
        </p:blipFill>
        <p:spPr bwMode="auto">
          <a:xfrm>
            <a:off x="5177642" y="2583546"/>
            <a:ext cx="412172" cy="28102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EF6FFE8E-73E5-45EA-B3AD-2C602A730346}"/>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84528" y="5628804"/>
            <a:ext cx="1094630" cy="1094630"/>
          </a:xfrm>
          <a:prstGeom prst="rect">
            <a:avLst/>
          </a:prstGeom>
        </p:spPr>
      </p:pic>
    </p:spTree>
    <p:extLst>
      <p:ext uri="{BB962C8B-B14F-4D97-AF65-F5344CB8AC3E}">
        <p14:creationId xmlns:p14="http://schemas.microsoft.com/office/powerpoint/2010/main" val="2468404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500"/>
                                        <p:tgtEl>
                                          <p:spTgt spid="2">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Effect transition="in" filter="fade">
                                      <p:cBhvr>
                                        <p:cTn id="33" dur="500"/>
                                        <p:tgtEl>
                                          <p:spTgt spid="2">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
                                            <p:txEl>
                                              <p:pRg st="7" end="7"/>
                                            </p:txEl>
                                          </p:spTgt>
                                        </p:tgtEl>
                                        <p:attrNameLst>
                                          <p:attrName>style.visibility</p:attrName>
                                        </p:attrNameLst>
                                      </p:cBhvr>
                                      <p:to>
                                        <p:strVal val="visible"/>
                                      </p:to>
                                    </p:set>
                                    <p:animEffect transition="in" filter="fade">
                                      <p:cBhvr>
                                        <p:cTn id="38" dur="500"/>
                                        <p:tgtEl>
                                          <p:spTgt spid="2">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Effect transition="in" filter="fade">
                                      <p:cBhvr>
                                        <p:cTn id="43" dur="500"/>
                                        <p:tgtEl>
                                          <p:spTgt spid="2">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2">
                                            <p:txEl>
                                              <p:pRg st="9" end="9"/>
                                            </p:txEl>
                                          </p:spTgt>
                                        </p:tgtEl>
                                        <p:attrNameLst>
                                          <p:attrName>style.visibility</p:attrName>
                                        </p:attrNameLst>
                                      </p:cBhvr>
                                      <p:to>
                                        <p:strVal val="visible"/>
                                      </p:to>
                                    </p:set>
                                    <p:animEffect transition="in" filter="fade">
                                      <p:cBhvr>
                                        <p:cTn id="48" dur="500"/>
                                        <p:tgtEl>
                                          <p:spTgt spid="2">
                                            <p:txEl>
                                              <p:pRg st="9" end="9"/>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nodeType="clickEffect">
                                  <p:stCondLst>
                                    <p:cond delay="0"/>
                                  </p:stCondLst>
                                  <p:childTnLst>
                                    <p:set>
                                      <p:cBhvr>
                                        <p:cTn id="52" dur="1" fill="hold">
                                          <p:stCondLst>
                                            <p:cond delay="0"/>
                                          </p:stCondLst>
                                        </p:cTn>
                                        <p:tgtEl>
                                          <p:spTgt spid="2">
                                            <p:txEl>
                                              <p:pRg st="10" end="10"/>
                                            </p:txEl>
                                          </p:spTgt>
                                        </p:tgtEl>
                                        <p:attrNameLst>
                                          <p:attrName>style.visibility</p:attrName>
                                        </p:attrNameLst>
                                      </p:cBhvr>
                                      <p:to>
                                        <p:strVal val="visible"/>
                                      </p:to>
                                    </p:set>
                                    <p:animEffect transition="in" filter="wipe(down)">
                                      <p:cBhvr>
                                        <p:cTn id="53" dur="580">
                                          <p:stCondLst>
                                            <p:cond delay="0"/>
                                          </p:stCondLst>
                                        </p:cTn>
                                        <p:tgtEl>
                                          <p:spTgt spid="2">
                                            <p:txEl>
                                              <p:pRg st="10" end="10"/>
                                            </p:txEl>
                                          </p:spTgt>
                                        </p:tgtEl>
                                      </p:cBhvr>
                                    </p:animEffect>
                                    <p:anim calcmode="lin" valueType="num">
                                      <p:cBhvr>
                                        <p:cTn id="54" dur="1822" tmFilter="0,0; 0.14,0.36; 0.43,0.73; 0.71,0.91; 1.0,1.0">
                                          <p:stCondLst>
                                            <p:cond delay="0"/>
                                          </p:stCondLst>
                                        </p:cTn>
                                        <p:tgtEl>
                                          <p:spTgt spid="2">
                                            <p:txEl>
                                              <p:pRg st="10" end="10"/>
                                            </p:txEl>
                                          </p:spTgt>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2">
                                            <p:txEl>
                                              <p:pRg st="10" end="10"/>
                                            </p:txEl>
                                          </p:spTgt>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2">
                                            <p:txEl>
                                              <p:pRg st="10" end="10"/>
                                            </p:txEl>
                                          </p:spTgt>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2">
                                            <p:txEl>
                                              <p:pRg st="10" end="10"/>
                                            </p:txEl>
                                          </p:spTgt>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2">
                                            <p:txEl>
                                              <p:pRg st="10" end="10"/>
                                            </p:txEl>
                                          </p:spTgt>
                                        </p:tgtEl>
                                        <p:attrNameLst>
                                          <p:attrName>ppt_y</p:attrName>
                                        </p:attrNameLst>
                                      </p:cBhvr>
                                      <p:tavLst>
                                        <p:tav tm="0" fmla="#ppt_y-sin(pi*$)/81">
                                          <p:val>
                                            <p:fltVal val="0"/>
                                          </p:val>
                                        </p:tav>
                                        <p:tav tm="100000">
                                          <p:val>
                                            <p:fltVal val="1"/>
                                          </p:val>
                                        </p:tav>
                                      </p:tavLst>
                                    </p:anim>
                                    <p:animScale>
                                      <p:cBhvr>
                                        <p:cTn id="59" dur="26">
                                          <p:stCondLst>
                                            <p:cond delay="650"/>
                                          </p:stCondLst>
                                        </p:cTn>
                                        <p:tgtEl>
                                          <p:spTgt spid="2">
                                            <p:txEl>
                                              <p:pRg st="10" end="10"/>
                                            </p:txEl>
                                          </p:spTgt>
                                        </p:tgtEl>
                                      </p:cBhvr>
                                      <p:to x="100000" y="60000"/>
                                    </p:animScale>
                                    <p:animScale>
                                      <p:cBhvr>
                                        <p:cTn id="60" dur="166" decel="50000">
                                          <p:stCondLst>
                                            <p:cond delay="676"/>
                                          </p:stCondLst>
                                        </p:cTn>
                                        <p:tgtEl>
                                          <p:spTgt spid="2">
                                            <p:txEl>
                                              <p:pRg st="10" end="10"/>
                                            </p:txEl>
                                          </p:spTgt>
                                        </p:tgtEl>
                                      </p:cBhvr>
                                      <p:to x="100000" y="100000"/>
                                    </p:animScale>
                                    <p:animScale>
                                      <p:cBhvr>
                                        <p:cTn id="61" dur="26">
                                          <p:stCondLst>
                                            <p:cond delay="1312"/>
                                          </p:stCondLst>
                                        </p:cTn>
                                        <p:tgtEl>
                                          <p:spTgt spid="2">
                                            <p:txEl>
                                              <p:pRg st="10" end="10"/>
                                            </p:txEl>
                                          </p:spTgt>
                                        </p:tgtEl>
                                      </p:cBhvr>
                                      <p:to x="100000" y="80000"/>
                                    </p:animScale>
                                    <p:animScale>
                                      <p:cBhvr>
                                        <p:cTn id="62" dur="166" decel="50000">
                                          <p:stCondLst>
                                            <p:cond delay="1338"/>
                                          </p:stCondLst>
                                        </p:cTn>
                                        <p:tgtEl>
                                          <p:spTgt spid="2">
                                            <p:txEl>
                                              <p:pRg st="10" end="10"/>
                                            </p:txEl>
                                          </p:spTgt>
                                        </p:tgtEl>
                                      </p:cBhvr>
                                      <p:to x="100000" y="100000"/>
                                    </p:animScale>
                                    <p:animScale>
                                      <p:cBhvr>
                                        <p:cTn id="63" dur="26">
                                          <p:stCondLst>
                                            <p:cond delay="1642"/>
                                          </p:stCondLst>
                                        </p:cTn>
                                        <p:tgtEl>
                                          <p:spTgt spid="2">
                                            <p:txEl>
                                              <p:pRg st="10" end="10"/>
                                            </p:txEl>
                                          </p:spTgt>
                                        </p:tgtEl>
                                      </p:cBhvr>
                                      <p:to x="100000" y="90000"/>
                                    </p:animScale>
                                    <p:animScale>
                                      <p:cBhvr>
                                        <p:cTn id="64" dur="166" decel="50000">
                                          <p:stCondLst>
                                            <p:cond delay="1668"/>
                                          </p:stCondLst>
                                        </p:cTn>
                                        <p:tgtEl>
                                          <p:spTgt spid="2">
                                            <p:txEl>
                                              <p:pRg st="10" end="10"/>
                                            </p:txEl>
                                          </p:spTgt>
                                        </p:tgtEl>
                                      </p:cBhvr>
                                      <p:to x="100000" y="100000"/>
                                    </p:animScale>
                                    <p:animScale>
                                      <p:cBhvr>
                                        <p:cTn id="65" dur="26">
                                          <p:stCondLst>
                                            <p:cond delay="1808"/>
                                          </p:stCondLst>
                                        </p:cTn>
                                        <p:tgtEl>
                                          <p:spTgt spid="2">
                                            <p:txEl>
                                              <p:pRg st="10" end="10"/>
                                            </p:txEl>
                                          </p:spTgt>
                                        </p:tgtEl>
                                      </p:cBhvr>
                                      <p:to x="100000" y="95000"/>
                                    </p:animScale>
                                    <p:animScale>
                                      <p:cBhvr>
                                        <p:cTn id="66" dur="166" decel="50000">
                                          <p:stCondLst>
                                            <p:cond delay="1834"/>
                                          </p:stCondLst>
                                        </p:cTn>
                                        <p:tgtEl>
                                          <p:spTgt spid="2">
                                            <p:txEl>
                                              <p:pRg st="10" end="10"/>
                                            </p:txEl>
                                          </p:spTgt>
                                        </p:tgtEl>
                                      </p:cBhvr>
                                      <p:to x="100000" y="100000"/>
                                    </p:animScale>
                                  </p:childTnLst>
                                </p:cTn>
                              </p:par>
                            </p:childTnLst>
                          </p:cTn>
                        </p:par>
                      </p:childTnLst>
                    </p:cTn>
                  </p:par>
                  <p:par>
                    <p:cTn id="67" fill="hold">
                      <p:stCondLst>
                        <p:cond delay="indefinite"/>
                      </p:stCondLst>
                      <p:childTnLst>
                        <p:par>
                          <p:cTn id="68" fill="hold">
                            <p:stCondLst>
                              <p:cond delay="0"/>
                            </p:stCondLst>
                            <p:childTnLst>
                              <p:par>
                                <p:cTn id="69" presetID="26" presetClass="entr" presetSubtype="0" fill="hold" nodeType="clickEffect">
                                  <p:stCondLst>
                                    <p:cond delay="0"/>
                                  </p:stCondLst>
                                  <p:childTnLst>
                                    <p:set>
                                      <p:cBhvr>
                                        <p:cTn id="70" dur="1" fill="hold">
                                          <p:stCondLst>
                                            <p:cond delay="0"/>
                                          </p:stCondLst>
                                        </p:cTn>
                                        <p:tgtEl>
                                          <p:spTgt spid="2">
                                            <p:txEl>
                                              <p:pRg st="11" end="11"/>
                                            </p:txEl>
                                          </p:spTgt>
                                        </p:tgtEl>
                                        <p:attrNameLst>
                                          <p:attrName>style.visibility</p:attrName>
                                        </p:attrNameLst>
                                      </p:cBhvr>
                                      <p:to>
                                        <p:strVal val="visible"/>
                                      </p:to>
                                    </p:set>
                                    <p:animEffect transition="in" filter="wipe(down)">
                                      <p:cBhvr>
                                        <p:cTn id="71" dur="580">
                                          <p:stCondLst>
                                            <p:cond delay="0"/>
                                          </p:stCondLst>
                                        </p:cTn>
                                        <p:tgtEl>
                                          <p:spTgt spid="2">
                                            <p:txEl>
                                              <p:pRg st="11" end="11"/>
                                            </p:txEl>
                                          </p:spTgt>
                                        </p:tgtEl>
                                      </p:cBhvr>
                                    </p:animEffect>
                                    <p:anim calcmode="lin" valueType="num">
                                      <p:cBhvr>
                                        <p:cTn id="72" dur="1822" tmFilter="0,0; 0.14,0.36; 0.43,0.73; 0.71,0.91; 1.0,1.0">
                                          <p:stCondLst>
                                            <p:cond delay="0"/>
                                          </p:stCondLst>
                                        </p:cTn>
                                        <p:tgtEl>
                                          <p:spTgt spid="2">
                                            <p:txEl>
                                              <p:pRg st="11" end="11"/>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2">
                                            <p:txEl>
                                              <p:pRg st="11" end="11"/>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2">
                                            <p:txEl>
                                              <p:pRg st="11" end="11"/>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2">
                                            <p:txEl>
                                              <p:pRg st="11" end="11"/>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2">
                                            <p:txEl>
                                              <p:pRg st="11" end="11"/>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2">
                                            <p:txEl>
                                              <p:pRg st="11" end="11"/>
                                            </p:txEl>
                                          </p:spTgt>
                                        </p:tgtEl>
                                      </p:cBhvr>
                                      <p:to x="100000" y="60000"/>
                                    </p:animScale>
                                    <p:animScale>
                                      <p:cBhvr>
                                        <p:cTn id="78" dur="166" decel="50000">
                                          <p:stCondLst>
                                            <p:cond delay="676"/>
                                          </p:stCondLst>
                                        </p:cTn>
                                        <p:tgtEl>
                                          <p:spTgt spid="2">
                                            <p:txEl>
                                              <p:pRg st="11" end="11"/>
                                            </p:txEl>
                                          </p:spTgt>
                                        </p:tgtEl>
                                      </p:cBhvr>
                                      <p:to x="100000" y="100000"/>
                                    </p:animScale>
                                    <p:animScale>
                                      <p:cBhvr>
                                        <p:cTn id="79" dur="26">
                                          <p:stCondLst>
                                            <p:cond delay="1312"/>
                                          </p:stCondLst>
                                        </p:cTn>
                                        <p:tgtEl>
                                          <p:spTgt spid="2">
                                            <p:txEl>
                                              <p:pRg st="11" end="11"/>
                                            </p:txEl>
                                          </p:spTgt>
                                        </p:tgtEl>
                                      </p:cBhvr>
                                      <p:to x="100000" y="80000"/>
                                    </p:animScale>
                                    <p:animScale>
                                      <p:cBhvr>
                                        <p:cTn id="80" dur="166" decel="50000">
                                          <p:stCondLst>
                                            <p:cond delay="1338"/>
                                          </p:stCondLst>
                                        </p:cTn>
                                        <p:tgtEl>
                                          <p:spTgt spid="2">
                                            <p:txEl>
                                              <p:pRg st="11" end="11"/>
                                            </p:txEl>
                                          </p:spTgt>
                                        </p:tgtEl>
                                      </p:cBhvr>
                                      <p:to x="100000" y="100000"/>
                                    </p:animScale>
                                    <p:animScale>
                                      <p:cBhvr>
                                        <p:cTn id="81" dur="26">
                                          <p:stCondLst>
                                            <p:cond delay="1642"/>
                                          </p:stCondLst>
                                        </p:cTn>
                                        <p:tgtEl>
                                          <p:spTgt spid="2">
                                            <p:txEl>
                                              <p:pRg st="11" end="11"/>
                                            </p:txEl>
                                          </p:spTgt>
                                        </p:tgtEl>
                                      </p:cBhvr>
                                      <p:to x="100000" y="90000"/>
                                    </p:animScale>
                                    <p:animScale>
                                      <p:cBhvr>
                                        <p:cTn id="82" dur="166" decel="50000">
                                          <p:stCondLst>
                                            <p:cond delay="1668"/>
                                          </p:stCondLst>
                                        </p:cTn>
                                        <p:tgtEl>
                                          <p:spTgt spid="2">
                                            <p:txEl>
                                              <p:pRg st="11" end="11"/>
                                            </p:txEl>
                                          </p:spTgt>
                                        </p:tgtEl>
                                      </p:cBhvr>
                                      <p:to x="100000" y="100000"/>
                                    </p:animScale>
                                    <p:animScale>
                                      <p:cBhvr>
                                        <p:cTn id="83" dur="26">
                                          <p:stCondLst>
                                            <p:cond delay="1808"/>
                                          </p:stCondLst>
                                        </p:cTn>
                                        <p:tgtEl>
                                          <p:spTgt spid="2">
                                            <p:txEl>
                                              <p:pRg st="11" end="11"/>
                                            </p:txEl>
                                          </p:spTgt>
                                        </p:tgtEl>
                                      </p:cBhvr>
                                      <p:to x="100000" y="95000"/>
                                    </p:animScale>
                                    <p:animScale>
                                      <p:cBhvr>
                                        <p:cTn id="84" dur="166" decel="50000">
                                          <p:stCondLst>
                                            <p:cond delay="1834"/>
                                          </p:stCondLst>
                                        </p:cTn>
                                        <p:tgtEl>
                                          <p:spTgt spid="2">
                                            <p:txEl>
                                              <p:pRg st="11" end="11"/>
                                            </p:txEl>
                                          </p:spTgt>
                                        </p:tgtEl>
                                      </p:cBhvr>
                                      <p:to x="100000" y="100000"/>
                                    </p:animScale>
                                  </p:childTnLst>
                                </p:cTn>
                              </p:par>
                            </p:childTnLst>
                          </p:cTn>
                        </p:par>
                      </p:childTnLst>
                    </p:cTn>
                  </p:par>
                  <p:par>
                    <p:cTn id="85" fill="hold">
                      <p:stCondLst>
                        <p:cond delay="indefinite"/>
                      </p:stCondLst>
                      <p:childTnLst>
                        <p:par>
                          <p:cTn id="86" fill="hold">
                            <p:stCondLst>
                              <p:cond delay="0"/>
                            </p:stCondLst>
                            <p:childTnLst>
                              <p:par>
                                <p:cTn id="87" presetID="26" presetClass="entr" presetSubtype="0" fill="hold" nodeType="clickEffect">
                                  <p:stCondLst>
                                    <p:cond delay="0"/>
                                  </p:stCondLst>
                                  <p:childTnLst>
                                    <p:set>
                                      <p:cBhvr>
                                        <p:cTn id="88" dur="1" fill="hold">
                                          <p:stCondLst>
                                            <p:cond delay="0"/>
                                          </p:stCondLst>
                                        </p:cTn>
                                        <p:tgtEl>
                                          <p:spTgt spid="2">
                                            <p:txEl>
                                              <p:pRg st="12" end="12"/>
                                            </p:txEl>
                                          </p:spTgt>
                                        </p:tgtEl>
                                        <p:attrNameLst>
                                          <p:attrName>style.visibility</p:attrName>
                                        </p:attrNameLst>
                                      </p:cBhvr>
                                      <p:to>
                                        <p:strVal val="visible"/>
                                      </p:to>
                                    </p:set>
                                    <p:animEffect transition="in" filter="wipe(down)">
                                      <p:cBhvr>
                                        <p:cTn id="89" dur="580">
                                          <p:stCondLst>
                                            <p:cond delay="0"/>
                                          </p:stCondLst>
                                        </p:cTn>
                                        <p:tgtEl>
                                          <p:spTgt spid="2">
                                            <p:txEl>
                                              <p:pRg st="12" end="12"/>
                                            </p:txEl>
                                          </p:spTgt>
                                        </p:tgtEl>
                                      </p:cBhvr>
                                    </p:animEffect>
                                    <p:anim calcmode="lin" valueType="num">
                                      <p:cBhvr>
                                        <p:cTn id="90" dur="1822" tmFilter="0,0; 0.14,0.36; 0.43,0.73; 0.71,0.91; 1.0,1.0">
                                          <p:stCondLst>
                                            <p:cond delay="0"/>
                                          </p:stCondLst>
                                        </p:cTn>
                                        <p:tgtEl>
                                          <p:spTgt spid="2">
                                            <p:txEl>
                                              <p:pRg st="12" end="12"/>
                                            </p:txEl>
                                          </p:spTgt>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2">
                                            <p:txEl>
                                              <p:pRg st="12" end="12"/>
                                            </p:txEl>
                                          </p:spTgt>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2">
                                            <p:txEl>
                                              <p:pRg st="12" end="12"/>
                                            </p:txEl>
                                          </p:spTgt>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2">
                                            <p:txEl>
                                              <p:pRg st="12" end="12"/>
                                            </p:txEl>
                                          </p:spTgt>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2">
                                            <p:txEl>
                                              <p:pRg st="12" end="12"/>
                                            </p:txEl>
                                          </p:spTgt>
                                        </p:tgtEl>
                                        <p:attrNameLst>
                                          <p:attrName>ppt_y</p:attrName>
                                        </p:attrNameLst>
                                      </p:cBhvr>
                                      <p:tavLst>
                                        <p:tav tm="0" fmla="#ppt_y-sin(pi*$)/81">
                                          <p:val>
                                            <p:fltVal val="0"/>
                                          </p:val>
                                        </p:tav>
                                        <p:tav tm="100000">
                                          <p:val>
                                            <p:fltVal val="1"/>
                                          </p:val>
                                        </p:tav>
                                      </p:tavLst>
                                    </p:anim>
                                    <p:animScale>
                                      <p:cBhvr>
                                        <p:cTn id="95" dur="26">
                                          <p:stCondLst>
                                            <p:cond delay="650"/>
                                          </p:stCondLst>
                                        </p:cTn>
                                        <p:tgtEl>
                                          <p:spTgt spid="2">
                                            <p:txEl>
                                              <p:pRg st="12" end="12"/>
                                            </p:txEl>
                                          </p:spTgt>
                                        </p:tgtEl>
                                      </p:cBhvr>
                                      <p:to x="100000" y="60000"/>
                                    </p:animScale>
                                    <p:animScale>
                                      <p:cBhvr>
                                        <p:cTn id="96" dur="166" decel="50000">
                                          <p:stCondLst>
                                            <p:cond delay="676"/>
                                          </p:stCondLst>
                                        </p:cTn>
                                        <p:tgtEl>
                                          <p:spTgt spid="2">
                                            <p:txEl>
                                              <p:pRg st="12" end="12"/>
                                            </p:txEl>
                                          </p:spTgt>
                                        </p:tgtEl>
                                      </p:cBhvr>
                                      <p:to x="100000" y="100000"/>
                                    </p:animScale>
                                    <p:animScale>
                                      <p:cBhvr>
                                        <p:cTn id="97" dur="26">
                                          <p:stCondLst>
                                            <p:cond delay="1312"/>
                                          </p:stCondLst>
                                        </p:cTn>
                                        <p:tgtEl>
                                          <p:spTgt spid="2">
                                            <p:txEl>
                                              <p:pRg st="12" end="12"/>
                                            </p:txEl>
                                          </p:spTgt>
                                        </p:tgtEl>
                                      </p:cBhvr>
                                      <p:to x="100000" y="80000"/>
                                    </p:animScale>
                                    <p:animScale>
                                      <p:cBhvr>
                                        <p:cTn id="98" dur="166" decel="50000">
                                          <p:stCondLst>
                                            <p:cond delay="1338"/>
                                          </p:stCondLst>
                                        </p:cTn>
                                        <p:tgtEl>
                                          <p:spTgt spid="2">
                                            <p:txEl>
                                              <p:pRg st="12" end="12"/>
                                            </p:txEl>
                                          </p:spTgt>
                                        </p:tgtEl>
                                      </p:cBhvr>
                                      <p:to x="100000" y="100000"/>
                                    </p:animScale>
                                    <p:animScale>
                                      <p:cBhvr>
                                        <p:cTn id="99" dur="26">
                                          <p:stCondLst>
                                            <p:cond delay="1642"/>
                                          </p:stCondLst>
                                        </p:cTn>
                                        <p:tgtEl>
                                          <p:spTgt spid="2">
                                            <p:txEl>
                                              <p:pRg st="12" end="12"/>
                                            </p:txEl>
                                          </p:spTgt>
                                        </p:tgtEl>
                                      </p:cBhvr>
                                      <p:to x="100000" y="90000"/>
                                    </p:animScale>
                                    <p:animScale>
                                      <p:cBhvr>
                                        <p:cTn id="100" dur="166" decel="50000">
                                          <p:stCondLst>
                                            <p:cond delay="1668"/>
                                          </p:stCondLst>
                                        </p:cTn>
                                        <p:tgtEl>
                                          <p:spTgt spid="2">
                                            <p:txEl>
                                              <p:pRg st="12" end="12"/>
                                            </p:txEl>
                                          </p:spTgt>
                                        </p:tgtEl>
                                      </p:cBhvr>
                                      <p:to x="100000" y="100000"/>
                                    </p:animScale>
                                    <p:animScale>
                                      <p:cBhvr>
                                        <p:cTn id="101" dur="26">
                                          <p:stCondLst>
                                            <p:cond delay="1808"/>
                                          </p:stCondLst>
                                        </p:cTn>
                                        <p:tgtEl>
                                          <p:spTgt spid="2">
                                            <p:txEl>
                                              <p:pRg st="12" end="12"/>
                                            </p:txEl>
                                          </p:spTgt>
                                        </p:tgtEl>
                                      </p:cBhvr>
                                      <p:to x="100000" y="95000"/>
                                    </p:animScale>
                                    <p:animScale>
                                      <p:cBhvr>
                                        <p:cTn id="102" dur="166" decel="50000">
                                          <p:stCondLst>
                                            <p:cond delay="1834"/>
                                          </p:stCondLst>
                                        </p:cTn>
                                        <p:tgtEl>
                                          <p:spTgt spid="2">
                                            <p:txEl>
                                              <p:pRg st="12" end="12"/>
                                            </p:txEl>
                                          </p:spTgt>
                                        </p:tgtEl>
                                      </p:cBhvr>
                                      <p:to x="100000" y="100000"/>
                                    </p:animScale>
                                  </p:childTnLst>
                                </p:cTn>
                              </p:par>
                              <p:par>
                                <p:cTn id="103" presetID="26" presetClass="entr" presetSubtype="0" fill="hold" nodeType="withEffect">
                                  <p:stCondLst>
                                    <p:cond delay="0"/>
                                  </p:stCondLst>
                                  <p:childTnLst>
                                    <p:set>
                                      <p:cBhvr>
                                        <p:cTn id="104" dur="1" fill="hold">
                                          <p:stCondLst>
                                            <p:cond delay="0"/>
                                          </p:stCondLst>
                                        </p:cTn>
                                        <p:tgtEl>
                                          <p:spTgt spid="2">
                                            <p:txEl>
                                              <p:pRg st="13" end="13"/>
                                            </p:txEl>
                                          </p:spTgt>
                                        </p:tgtEl>
                                        <p:attrNameLst>
                                          <p:attrName>style.visibility</p:attrName>
                                        </p:attrNameLst>
                                      </p:cBhvr>
                                      <p:to>
                                        <p:strVal val="visible"/>
                                      </p:to>
                                    </p:set>
                                    <p:animEffect transition="in" filter="wipe(down)">
                                      <p:cBhvr>
                                        <p:cTn id="105" dur="580">
                                          <p:stCondLst>
                                            <p:cond delay="0"/>
                                          </p:stCondLst>
                                        </p:cTn>
                                        <p:tgtEl>
                                          <p:spTgt spid="2">
                                            <p:txEl>
                                              <p:pRg st="13" end="13"/>
                                            </p:txEl>
                                          </p:spTgt>
                                        </p:tgtEl>
                                      </p:cBhvr>
                                    </p:animEffect>
                                    <p:anim calcmode="lin" valueType="num">
                                      <p:cBhvr>
                                        <p:cTn id="106" dur="1822" tmFilter="0,0; 0.14,0.36; 0.43,0.73; 0.71,0.91; 1.0,1.0">
                                          <p:stCondLst>
                                            <p:cond delay="0"/>
                                          </p:stCondLst>
                                        </p:cTn>
                                        <p:tgtEl>
                                          <p:spTgt spid="2">
                                            <p:txEl>
                                              <p:pRg st="13" end="13"/>
                                            </p:txEl>
                                          </p:spTgt>
                                        </p:tgtEl>
                                        <p:attrNameLst>
                                          <p:attrName>ppt_x</p:attrName>
                                        </p:attrNameLst>
                                      </p:cBhvr>
                                      <p:tavLst>
                                        <p:tav tm="0">
                                          <p:val>
                                            <p:strVal val="#ppt_x-0.25"/>
                                          </p:val>
                                        </p:tav>
                                        <p:tav tm="100000">
                                          <p:val>
                                            <p:strVal val="#ppt_x"/>
                                          </p:val>
                                        </p:tav>
                                      </p:tavLst>
                                    </p:anim>
                                    <p:anim calcmode="lin" valueType="num">
                                      <p:cBhvr>
                                        <p:cTn id="107" dur="664" tmFilter="0.0,0.0; 0.25,0.07; 0.50,0.2; 0.75,0.467; 1.0,1.0">
                                          <p:stCondLst>
                                            <p:cond delay="0"/>
                                          </p:stCondLst>
                                        </p:cTn>
                                        <p:tgtEl>
                                          <p:spTgt spid="2">
                                            <p:txEl>
                                              <p:pRg st="13" end="13"/>
                                            </p:txEl>
                                          </p:spTgt>
                                        </p:tgtEl>
                                        <p:attrNameLst>
                                          <p:attrName>ppt_y</p:attrName>
                                        </p:attrNameLst>
                                      </p:cBhvr>
                                      <p:tavLst>
                                        <p:tav tm="0" fmla="#ppt_y-sin(pi*$)/3">
                                          <p:val>
                                            <p:fltVal val="0.5"/>
                                          </p:val>
                                        </p:tav>
                                        <p:tav tm="100000">
                                          <p:val>
                                            <p:fltVal val="1"/>
                                          </p:val>
                                        </p:tav>
                                      </p:tavLst>
                                    </p:anim>
                                    <p:anim calcmode="lin" valueType="num">
                                      <p:cBhvr>
                                        <p:cTn id="108" dur="664" tmFilter="0, 0; 0.125,0.2665; 0.25,0.4; 0.375,0.465; 0.5,0.5;  0.625,0.535; 0.75,0.6; 0.875,0.7335; 1,1">
                                          <p:stCondLst>
                                            <p:cond delay="664"/>
                                          </p:stCondLst>
                                        </p:cTn>
                                        <p:tgtEl>
                                          <p:spTgt spid="2">
                                            <p:txEl>
                                              <p:pRg st="13" end="13"/>
                                            </p:txEl>
                                          </p:spTgt>
                                        </p:tgtEl>
                                        <p:attrNameLst>
                                          <p:attrName>ppt_y</p:attrName>
                                        </p:attrNameLst>
                                      </p:cBhvr>
                                      <p:tavLst>
                                        <p:tav tm="0" fmla="#ppt_y-sin(pi*$)/9">
                                          <p:val>
                                            <p:fltVal val="0"/>
                                          </p:val>
                                        </p:tav>
                                        <p:tav tm="100000">
                                          <p:val>
                                            <p:fltVal val="1"/>
                                          </p:val>
                                        </p:tav>
                                      </p:tavLst>
                                    </p:anim>
                                    <p:anim calcmode="lin" valueType="num">
                                      <p:cBhvr>
                                        <p:cTn id="109" dur="332" tmFilter="0, 0; 0.125,0.2665; 0.25,0.4; 0.375,0.465; 0.5,0.5;  0.625,0.535; 0.75,0.6; 0.875,0.7335; 1,1">
                                          <p:stCondLst>
                                            <p:cond delay="1324"/>
                                          </p:stCondLst>
                                        </p:cTn>
                                        <p:tgtEl>
                                          <p:spTgt spid="2">
                                            <p:txEl>
                                              <p:pRg st="13" end="13"/>
                                            </p:txEl>
                                          </p:spTgt>
                                        </p:tgtEl>
                                        <p:attrNameLst>
                                          <p:attrName>ppt_y</p:attrName>
                                        </p:attrNameLst>
                                      </p:cBhvr>
                                      <p:tavLst>
                                        <p:tav tm="0" fmla="#ppt_y-sin(pi*$)/27">
                                          <p:val>
                                            <p:fltVal val="0"/>
                                          </p:val>
                                        </p:tav>
                                        <p:tav tm="100000">
                                          <p:val>
                                            <p:fltVal val="1"/>
                                          </p:val>
                                        </p:tav>
                                      </p:tavLst>
                                    </p:anim>
                                    <p:anim calcmode="lin" valueType="num">
                                      <p:cBhvr>
                                        <p:cTn id="110" dur="164" tmFilter="0, 0; 0.125,0.2665; 0.25,0.4; 0.375,0.465; 0.5,0.5;  0.625,0.535; 0.75,0.6; 0.875,0.7335; 1,1">
                                          <p:stCondLst>
                                            <p:cond delay="1656"/>
                                          </p:stCondLst>
                                        </p:cTn>
                                        <p:tgtEl>
                                          <p:spTgt spid="2">
                                            <p:txEl>
                                              <p:pRg st="13" end="13"/>
                                            </p:txEl>
                                          </p:spTgt>
                                        </p:tgtEl>
                                        <p:attrNameLst>
                                          <p:attrName>ppt_y</p:attrName>
                                        </p:attrNameLst>
                                      </p:cBhvr>
                                      <p:tavLst>
                                        <p:tav tm="0" fmla="#ppt_y-sin(pi*$)/81">
                                          <p:val>
                                            <p:fltVal val="0"/>
                                          </p:val>
                                        </p:tav>
                                        <p:tav tm="100000">
                                          <p:val>
                                            <p:fltVal val="1"/>
                                          </p:val>
                                        </p:tav>
                                      </p:tavLst>
                                    </p:anim>
                                    <p:animScale>
                                      <p:cBhvr>
                                        <p:cTn id="111" dur="26">
                                          <p:stCondLst>
                                            <p:cond delay="650"/>
                                          </p:stCondLst>
                                        </p:cTn>
                                        <p:tgtEl>
                                          <p:spTgt spid="2">
                                            <p:txEl>
                                              <p:pRg st="13" end="13"/>
                                            </p:txEl>
                                          </p:spTgt>
                                        </p:tgtEl>
                                      </p:cBhvr>
                                      <p:to x="100000" y="60000"/>
                                    </p:animScale>
                                    <p:animScale>
                                      <p:cBhvr>
                                        <p:cTn id="112" dur="166" decel="50000">
                                          <p:stCondLst>
                                            <p:cond delay="676"/>
                                          </p:stCondLst>
                                        </p:cTn>
                                        <p:tgtEl>
                                          <p:spTgt spid="2">
                                            <p:txEl>
                                              <p:pRg st="13" end="13"/>
                                            </p:txEl>
                                          </p:spTgt>
                                        </p:tgtEl>
                                      </p:cBhvr>
                                      <p:to x="100000" y="100000"/>
                                    </p:animScale>
                                    <p:animScale>
                                      <p:cBhvr>
                                        <p:cTn id="113" dur="26">
                                          <p:stCondLst>
                                            <p:cond delay="1312"/>
                                          </p:stCondLst>
                                        </p:cTn>
                                        <p:tgtEl>
                                          <p:spTgt spid="2">
                                            <p:txEl>
                                              <p:pRg st="13" end="13"/>
                                            </p:txEl>
                                          </p:spTgt>
                                        </p:tgtEl>
                                      </p:cBhvr>
                                      <p:to x="100000" y="80000"/>
                                    </p:animScale>
                                    <p:animScale>
                                      <p:cBhvr>
                                        <p:cTn id="114" dur="166" decel="50000">
                                          <p:stCondLst>
                                            <p:cond delay="1338"/>
                                          </p:stCondLst>
                                        </p:cTn>
                                        <p:tgtEl>
                                          <p:spTgt spid="2">
                                            <p:txEl>
                                              <p:pRg st="13" end="13"/>
                                            </p:txEl>
                                          </p:spTgt>
                                        </p:tgtEl>
                                      </p:cBhvr>
                                      <p:to x="100000" y="100000"/>
                                    </p:animScale>
                                    <p:animScale>
                                      <p:cBhvr>
                                        <p:cTn id="115" dur="26">
                                          <p:stCondLst>
                                            <p:cond delay="1642"/>
                                          </p:stCondLst>
                                        </p:cTn>
                                        <p:tgtEl>
                                          <p:spTgt spid="2">
                                            <p:txEl>
                                              <p:pRg st="13" end="13"/>
                                            </p:txEl>
                                          </p:spTgt>
                                        </p:tgtEl>
                                      </p:cBhvr>
                                      <p:to x="100000" y="90000"/>
                                    </p:animScale>
                                    <p:animScale>
                                      <p:cBhvr>
                                        <p:cTn id="116" dur="166" decel="50000">
                                          <p:stCondLst>
                                            <p:cond delay="1668"/>
                                          </p:stCondLst>
                                        </p:cTn>
                                        <p:tgtEl>
                                          <p:spTgt spid="2">
                                            <p:txEl>
                                              <p:pRg st="13" end="13"/>
                                            </p:txEl>
                                          </p:spTgt>
                                        </p:tgtEl>
                                      </p:cBhvr>
                                      <p:to x="100000" y="100000"/>
                                    </p:animScale>
                                    <p:animScale>
                                      <p:cBhvr>
                                        <p:cTn id="117" dur="26">
                                          <p:stCondLst>
                                            <p:cond delay="1808"/>
                                          </p:stCondLst>
                                        </p:cTn>
                                        <p:tgtEl>
                                          <p:spTgt spid="2">
                                            <p:txEl>
                                              <p:pRg st="13" end="13"/>
                                            </p:txEl>
                                          </p:spTgt>
                                        </p:tgtEl>
                                      </p:cBhvr>
                                      <p:to x="100000" y="95000"/>
                                    </p:animScale>
                                    <p:animScale>
                                      <p:cBhvr>
                                        <p:cTn id="118" dur="166" decel="50000">
                                          <p:stCondLst>
                                            <p:cond delay="1834"/>
                                          </p:stCondLst>
                                        </p:cTn>
                                        <p:tgtEl>
                                          <p:spTgt spid="2">
                                            <p:txEl>
                                              <p:pRg st="13" end="1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90385" y="664866"/>
            <a:ext cx="10163147" cy="630942"/>
          </a:xfrm>
          <a:prstGeom prst="rect">
            <a:avLst/>
          </a:prstGeom>
          <a:noFill/>
        </p:spPr>
        <p:txBody>
          <a:bodyPr wrap="square" rtlCol="0">
            <a:spAutoFit/>
          </a:bodyPr>
          <a:lstStyle/>
          <a:p>
            <a:r>
              <a:rPr lang="en-US" sz="3500" b="1" dirty="0">
                <a:solidFill>
                  <a:schemeClr val="tx2"/>
                </a:solidFill>
              </a:rPr>
              <a:t>Classroom Presentations</a:t>
            </a:r>
            <a:endParaRPr lang="en-US" sz="3500" dirty="0">
              <a:solidFill>
                <a:schemeClr val="tx2"/>
              </a:solidFill>
            </a:endParaRPr>
          </a:p>
        </p:txBody>
      </p:sp>
      <p:pic>
        <p:nvPicPr>
          <p:cNvPr id="9218" name="Picture 2" descr="http://tse1.mm.bing.net/th?&amp;id=JN.2cDsAGyHnBBQQW4cp%2b%2bcxg&amp;w=300&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9117" y="2674384"/>
            <a:ext cx="5751739" cy="383449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04686" y="1611086"/>
            <a:ext cx="9797143" cy="861774"/>
          </a:xfrm>
          <a:prstGeom prst="rect">
            <a:avLst/>
          </a:prstGeom>
          <a:noFill/>
        </p:spPr>
        <p:txBody>
          <a:bodyPr wrap="square" rtlCol="0">
            <a:spAutoFit/>
          </a:bodyPr>
          <a:lstStyle/>
          <a:p>
            <a:r>
              <a:rPr lang="en-US" sz="2500" dirty="0"/>
              <a:t>Thank you for coming tonight to support quality, standards-based Adventist Education!</a:t>
            </a:r>
          </a:p>
        </p:txBody>
      </p:sp>
      <p:pic>
        <p:nvPicPr>
          <p:cNvPr id="6" name="Picture 5">
            <a:extLst>
              <a:ext uri="{FF2B5EF4-FFF2-40B4-BE49-F238E27FC236}">
                <a16:creationId xmlns:a16="http://schemas.microsoft.com/office/drawing/2014/main" id="{503F158A-4CA7-4503-91D6-B87B2D987FD5}"/>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84528" y="5628804"/>
            <a:ext cx="1094630" cy="1094630"/>
          </a:xfrm>
          <a:prstGeom prst="rect">
            <a:avLst/>
          </a:prstGeom>
        </p:spPr>
      </p:pic>
    </p:spTree>
    <p:extLst>
      <p:ext uri="{BB962C8B-B14F-4D97-AF65-F5344CB8AC3E}">
        <p14:creationId xmlns:p14="http://schemas.microsoft.com/office/powerpoint/2010/main" val="1114664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14777"/>
            <a:ext cx="12192000" cy="8856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3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931419" y="2671844"/>
            <a:ext cx="1004145" cy="1004145"/>
          </a:xfrm>
          <a:prstGeom prst="rect">
            <a:avLst/>
          </a:prstGeom>
          <a:noFill/>
          <a:extLst>
            <a:ext uri="{909E8E84-426E-40DD-AFC4-6F175D3DCCD1}">
              <a14:hiddenFill xmlns:a14="http://schemas.microsoft.com/office/drawing/2010/main">
                <a:solidFill>
                  <a:srgbClr val="FFFFFF"/>
                </a:solidFill>
              </a14:hiddenFill>
            </a:ext>
          </a:extLst>
        </p:spPr>
      </p:pic>
      <p:pic>
        <p:nvPicPr>
          <p:cNvPr id="13316" name="Picture 4"/>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341256" y="2670939"/>
            <a:ext cx="999205" cy="999205"/>
          </a:xfrm>
          <a:prstGeom prst="rect">
            <a:avLst/>
          </a:prstGeom>
          <a:noFill/>
          <a:extLst>
            <a:ext uri="{909E8E84-426E-40DD-AFC4-6F175D3DCCD1}">
              <a14:hiddenFill xmlns:a14="http://schemas.microsoft.com/office/drawing/2010/main">
                <a:solidFill>
                  <a:srgbClr val="FFFFFF"/>
                </a:solidFill>
              </a14:hiddenFill>
            </a:ext>
          </a:extLst>
        </p:spPr>
      </p:pic>
      <p:pic>
        <p:nvPicPr>
          <p:cNvPr id="13320" name="Picture 8"/>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5139913" y="2684147"/>
            <a:ext cx="1016494" cy="101649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04243" y="2745155"/>
            <a:ext cx="897847" cy="897847"/>
          </a:xfrm>
          <a:prstGeom prst="rect">
            <a:avLst/>
          </a:prstGeom>
        </p:spPr>
      </p:pic>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36140" y="2679561"/>
            <a:ext cx="1014028" cy="1014028"/>
          </a:xfrm>
          <a:prstGeom prst="rect">
            <a:avLst/>
          </a:prstGeom>
        </p:spPr>
      </p:pic>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2876" y="2683695"/>
            <a:ext cx="1014028" cy="1014028"/>
          </a:xfrm>
          <a:prstGeom prst="rect">
            <a:avLst/>
          </a:prstGeom>
        </p:spPr>
      </p:pic>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17994" y="4879480"/>
            <a:ext cx="1014029" cy="1014029"/>
          </a:xfrm>
          <a:prstGeom prst="rect">
            <a:avLst/>
          </a:prstGeom>
        </p:spPr>
      </p:pic>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29612" y="2652688"/>
            <a:ext cx="1026385" cy="1026385"/>
          </a:xfrm>
          <a:prstGeom prst="rect">
            <a:avLst/>
          </a:prstGeom>
        </p:spPr>
      </p:pic>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6228" y="4880652"/>
            <a:ext cx="1010410" cy="1010410"/>
          </a:xfrm>
          <a:prstGeom prst="rect">
            <a:avLst/>
          </a:prstGeom>
        </p:spPr>
      </p:pic>
      <p:pic>
        <p:nvPicPr>
          <p:cNvPr id="21" name="Picture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71005" y="4878842"/>
            <a:ext cx="1014029" cy="1014029"/>
          </a:xfrm>
          <a:prstGeom prst="rect">
            <a:avLst/>
          </a:prstGeom>
        </p:spPr>
      </p:pic>
      <p:sp>
        <p:nvSpPr>
          <p:cNvPr id="22" name="TextBox 21"/>
          <p:cNvSpPr txBox="1"/>
          <p:nvPr/>
        </p:nvSpPr>
        <p:spPr>
          <a:xfrm>
            <a:off x="870857" y="3904101"/>
            <a:ext cx="10987314" cy="707886"/>
          </a:xfrm>
          <a:prstGeom prst="rect">
            <a:avLst/>
          </a:prstGeom>
          <a:noFill/>
        </p:spPr>
        <p:txBody>
          <a:bodyPr wrap="square" rtlCol="0">
            <a:spAutoFit/>
          </a:bodyPr>
          <a:lstStyle/>
          <a:p>
            <a:r>
              <a:rPr lang="en-US" sz="1000" b="1" dirty="0"/>
              <a:t>Dr. Cookenmaster     Mrs. Cookenmaster     Mrs. </a:t>
            </a:r>
            <a:r>
              <a:rPr lang="en-US" sz="1000" b="1" dirty="0" err="1"/>
              <a:t>Hewiit</a:t>
            </a:r>
            <a:r>
              <a:rPr lang="en-US" sz="1000" b="1" dirty="0"/>
              <a:t>           Mrs. Torres           Mrs. Meekma         Mrs. Samuel          Mrs. </a:t>
            </a:r>
            <a:r>
              <a:rPr lang="en-US" sz="1000" b="1" dirty="0" err="1"/>
              <a:t>Schrider</a:t>
            </a:r>
            <a:endParaRPr lang="en-US" sz="1000" b="1" dirty="0"/>
          </a:p>
          <a:p>
            <a:r>
              <a:rPr lang="en-US" sz="1000" dirty="0"/>
              <a:t>Principal              Admin. Sect.            VPK Teacher         Grades K-1           Grades 3, 4, 5       Grades 6, 7, 8       Title I</a:t>
            </a:r>
          </a:p>
          <a:p>
            <a:r>
              <a:rPr lang="en-US" sz="1000" dirty="0"/>
              <a:t>Grades 1 &amp; 2        Treasurer                                    VPK Director</a:t>
            </a:r>
            <a:br>
              <a:rPr lang="en-US" sz="1000" dirty="0"/>
            </a:br>
            <a:r>
              <a:rPr lang="en-US" sz="1000" dirty="0"/>
              <a:t>K-2 Music/5-6 Math  Grades 1-2 Skills Block </a:t>
            </a:r>
          </a:p>
        </p:txBody>
      </p:sp>
      <p:sp>
        <p:nvSpPr>
          <p:cNvPr id="29" name="TextBox 28"/>
          <p:cNvSpPr txBox="1"/>
          <p:nvPr/>
        </p:nvSpPr>
        <p:spPr>
          <a:xfrm>
            <a:off x="870857" y="6048696"/>
            <a:ext cx="10987314" cy="861774"/>
          </a:xfrm>
          <a:prstGeom prst="rect">
            <a:avLst/>
          </a:prstGeom>
          <a:noFill/>
        </p:spPr>
        <p:txBody>
          <a:bodyPr wrap="square" rtlCol="0">
            <a:spAutoFit/>
          </a:bodyPr>
          <a:lstStyle/>
          <a:p>
            <a:r>
              <a:rPr lang="en-US" sz="1000" b="1" dirty="0"/>
              <a:t>Miss Cooper          Mrs. </a:t>
            </a:r>
            <a:r>
              <a:rPr lang="en-US" sz="1000" b="1" dirty="0" err="1"/>
              <a:t>Pacuch</a:t>
            </a:r>
            <a:r>
              <a:rPr lang="en-US" sz="1000" b="1" dirty="0"/>
              <a:t>          Mrs. Mullings         Miss Bueno             Mr. Cortez            Mr. James           Mr. Gray</a:t>
            </a:r>
          </a:p>
          <a:p>
            <a:r>
              <a:rPr lang="en-US" sz="1000" dirty="0"/>
              <a:t>Art Education         Librarian             Paraprofessional      </a:t>
            </a:r>
            <a:r>
              <a:rPr lang="en-US" sz="1000" dirty="0" err="1"/>
              <a:t>Paraprofessional</a:t>
            </a:r>
            <a:r>
              <a:rPr lang="en-US" sz="1000" dirty="0"/>
              <a:t>        Transportation        Custodial            Physical Plant</a:t>
            </a:r>
            <a:br>
              <a:rPr lang="en-US" sz="1000" dirty="0"/>
            </a:br>
            <a:r>
              <a:rPr lang="en-US" sz="1000" dirty="0"/>
              <a:t>PE</a:t>
            </a:r>
          </a:p>
          <a:p>
            <a:r>
              <a:rPr lang="en-US" sz="1000" dirty="0"/>
              <a:t>Technology</a:t>
            </a:r>
          </a:p>
          <a:p>
            <a:r>
              <a:rPr lang="en-US" sz="1000" dirty="0"/>
              <a:t>                    </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48103" y="4859280"/>
            <a:ext cx="1024926" cy="1024926"/>
          </a:xfrm>
          <a:prstGeom prst="rect">
            <a:avLst/>
          </a:prstGeom>
        </p:spPr>
      </p:pic>
      <p:cxnSp>
        <p:nvCxnSpPr>
          <p:cNvPr id="6" name="Straight Connector 5"/>
          <p:cNvCxnSpPr/>
          <p:nvPr/>
        </p:nvCxnSpPr>
        <p:spPr>
          <a:xfrm>
            <a:off x="25270" y="973967"/>
            <a:ext cx="12161814"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Pentagon 6"/>
          <p:cNvSpPr/>
          <p:nvPr/>
        </p:nvSpPr>
        <p:spPr>
          <a:xfrm rot="5400000">
            <a:off x="1201038" y="477467"/>
            <a:ext cx="2032465" cy="1105633"/>
          </a:xfrm>
          <a:prstGeom prst="homePlat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901862" y="1516079"/>
            <a:ext cx="609108" cy="5682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950843" y="4901047"/>
            <a:ext cx="1014029" cy="101402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7896575" y="4785301"/>
            <a:ext cx="1065023" cy="106502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9219335" y="4767919"/>
            <a:ext cx="1085933" cy="1085933"/>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4">
            <a:extLst>
              <a:ext uri="{FF2B5EF4-FFF2-40B4-BE49-F238E27FC236}">
                <a16:creationId xmlns:a16="http://schemas.microsoft.com/office/drawing/2014/main" id="{DBC55A18-C473-4A79-B359-6CADEBF547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2962" y="-19456"/>
            <a:ext cx="1741251" cy="2296624"/>
          </a:xfrm>
          <a:prstGeom prst="rect">
            <a:avLst/>
          </a:prstGeom>
        </p:spPr>
      </p:pic>
    </p:spTree>
    <p:extLst>
      <p:ext uri="{BB962C8B-B14F-4D97-AF65-F5344CB8AC3E}">
        <p14:creationId xmlns:p14="http://schemas.microsoft.com/office/powerpoint/2010/main" val="4009005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104901" y="1534473"/>
            <a:ext cx="6667500" cy="5081221"/>
          </a:xfrm>
        </p:spPr>
        <p:txBody>
          <a:bodyPr>
            <a:normAutofit/>
          </a:bodyPr>
          <a:lstStyle/>
          <a:p>
            <a:pPr marL="0" indent="0">
              <a:buNone/>
            </a:pPr>
            <a:r>
              <a:rPr lang="en-US" b="1" dirty="0"/>
              <a:t>Association Officers</a:t>
            </a:r>
          </a:p>
          <a:p>
            <a:r>
              <a:rPr lang="en-US" i="1" dirty="0"/>
              <a:t> President—</a:t>
            </a:r>
            <a:r>
              <a:rPr lang="en-US" dirty="0"/>
              <a:t>Claudia </a:t>
            </a:r>
            <a:r>
              <a:rPr lang="en-US" dirty="0" err="1"/>
              <a:t>Pacuch</a:t>
            </a:r>
            <a:endParaRPr lang="en-US" dirty="0"/>
          </a:p>
          <a:p>
            <a:r>
              <a:rPr lang="en-US" i="1" dirty="0"/>
              <a:t>Secretary—</a:t>
            </a:r>
            <a:r>
              <a:rPr lang="en-US" dirty="0"/>
              <a:t>Katrina James</a:t>
            </a:r>
          </a:p>
          <a:p>
            <a:r>
              <a:rPr lang="en-US" i="1" dirty="0"/>
              <a:t>Treasurer—</a:t>
            </a:r>
            <a:r>
              <a:rPr lang="en-US" dirty="0"/>
              <a:t>Wendy McNeil</a:t>
            </a:r>
          </a:p>
          <a:p>
            <a:endParaRPr lang="en-US" i="1" dirty="0"/>
          </a:p>
          <a:p>
            <a:pPr marL="0" indent="0">
              <a:buNone/>
            </a:pPr>
            <a:r>
              <a:rPr lang="en-US" i="1" dirty="0"/>
              <a:t>Any parent can be a member of the association.</a:t>
            </a:r>
          </a:p>
          <a:p>
            <a:pPr marL="0" indent="0">
              <a:buNone/>
            </a:pPr>
            <a:endParaRPr lang="en-US" i="1" dirty="0"/>
          </a:p>
          <a:p>
            <a:pPr marL="0" indent="0" algn="ctr">
              <a:buNone/>
            </a:pPr>
            <a:r>
              <a:rPr lang="en-US" dirty="0"/>
              <a:t>A word from our association president.</a:t>
            </a:r>
          </a:p>
          <a:p>
            <a:pPr marL="0" indent="0">
              <a:buNone/>
            </a:pPr>
            <a:endParaRPr lang="en-US" dirty="0"/>
          </a:p>
          <a:p>
            <a:pPr marL="0" indent="0">
              <a:buNone/>
            </a:pPr>
            <a:endParaRPr lang="en-US" dirty="0"/>
          </a:p>
        </p:txBody>
      </p:sp>
      <p:sp>
        <p:nvSpPr>
          <p:cNvPr id="3" name="TextBox 2"/>
          <p:cNvSpPr txBox="1"/>
          <p:nvPr/>
        </p:nvSpPr>
        <p:spPr>
          <a:xfrm>
            <a:off x="1061359" y="686594"/>
            <a:ext cx="7578790" cy="630942"/>
          </a:xfrm>
          <a:prstGeom prst="rect">
            <a:avLst/>
          </a:prstGeom>
          <a:noFill/>
        </p:spPr>
        <p:txBody>
          <a:bodyPr wrap="square" rtlCol="0">
            <a:spAutoFit/>
          </a:bodyPr>
          <a:lstStyle/>
          <a:p>
            <a:r>
              <a:rPr lang="en-US" sz="3500" b="1" dirty="0"/>
              <a:t>Parents Involved in Education</a:t>
            </a:r>
            <a:endParaRPr lang="en-US" sz="3500" dirty="0"/>
          </a:p>
        </p:txBody>
      </p:sp>
      <p:pic>
        <p:nvPicPr>
          <p:cNvPr id="1032" name="Picture 8"/>
          <p:cNvPicPr>
            <a:picLocks noChangeAspect="1" noChangeArrowheads="1"/>
          </p:cNvPicPr>
          <p:nvPr/>
        </p:nvPicPr>
        <p:blipFill>
          <a:blip r:embed="rId2">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bwMode="auto">
          <a:xfrm>
            <a:off x="7947391" y="1534473"/>
            <a:ext cx="2700110" cy="235904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6889192D-F616-4C91-83A3-1E3FD2DF5754}"/>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84528" y="5628804"/>
            <a:ext cx="1094630" cy="1094630"/>
          </a:xfrm>
          <a:prstGeom prst="rect">
            <a:avLst/>
          </a:prstGeom>
        </p:spPr>
      </p:pic>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14">
                                            <p:txEl>
                                              <p:pRg st="7" end="7"/>
                                            </p:txEl>
                                          </p:spTgt>
                                        </p:tgtEl>
                                        <p:attrNameLst>
                                          <p:attrName>style.visibility</p:attrName>
                                        </p:attrNameLst>
                                      </p:cBhvr>
                                      <p:to>
                                        <p:strVal val="visible"/>
                                      </p:to>
                                    </p:set>
                                    <p:animEffect transition="in" filter="wipe(down)">
                                      <p:cBhvr>
                                        <p:cTn id="27" dur="580">
                                          <p:stCondLst>
                                            <p:cond delay="0"/>
                                          </p:stCondLst>
                                        </p:cTn>
                                        <p:tgtEl>
                                          <p:spTgt spid="14">
                                            <p:txEl>
                                              <p:pRg st="7" end="7"/>
                                            </p:txEl>
                                          </p:spTgt>
                                        </p:tgtEl>
                                      </p:cBhvr>
                                    </p:animEffect>
                                    <p:anim calcmode="lin" valueType="num">
                                      <p:cBhvr>
                                        <p:cTn id="28" dur="1822" tmFilter="0,0; 0.14,0.36; 0.43,0.73; 0.71,0.91; 1.0,1.0">
                                          <p:stCondLst>
                                            <p:cond delay="0"/>
                                          </p:stCondLst>
                                        </p:cTn>
                                        <p:tgtEl>
                                          <p:spTgt spid="14">
                                            <p:txEl>
                                              <p:pRg st="7" end="7"/>
                                            </p:txEl>
                                          </p:spTgt>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14">
                                            <p:txEl>
                                              <p:pRg st="7" end="7"/>
                                            </p:txEl>
                                          </p:spTgt>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14">
                                            <p:txEl>
                                              <p:pRg st="7" end="7"/>
                                            </p:txEl>
                                          </p:spTgt>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14">
                                            <p:txEl>
                                              <p:pRg st="7" end="7"/>
                                            </p:txEl>
                                          </p:spTgt>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14">
                                            <p:txEl>
                                              <p:pRg st="7" end="7"/>
                                            </p:txEl>
                                          </p:spTgt>
                                        </p:tgtEl>
                                        <p:attrNameLst>
                                          <p:attrName>ppt_y</p:attrName>
                                        </p:attrNameLst>
                                      </p:cBhvr>
                                      <p:tavLst>
                                        <p:tav tm="0" fmla="#ppt_y-sin(pi*$)/81">
                                          <p:val>
                                            <p:fltVal val="0"/>
                                          </p:val>
                                        </p:tav>
                                        <p:tav tm="100000">
                                          <p:val>
                                            <p:fltVal val="1"/>
                                          </p:val>
                                        </p:tav>
                                      </p:tavLst>
                                    </p:anim>
                                    <p:animScale>
                                      <p:cBhvr>
                                        <p:cTn id="33" dur="26">
                                          <p:stCondLst>
                                            <p:cond delay="650"/>
                                          </p:stCondLst>
                                        </p:cTn>
                                        <p:tgtEl>
                                          <p:spTgt spid="14">
                                            <p:txEl>
                                              <p:pRg st="7" end="7"/>
                                            </p:txEl>
                                          </p:spTgt>
                                        </p:tgtEl>
                                      </p:cBhvr>
                                      <p:to x="100000" y="60000"/>
                                    </p:animScale>
                                    <p:animScale>
                                      <p:cBhvr>
                                        <p:cTn id="34" dur="166" decel="50000">
                                          <p:stCondLst>
                                            <p:cond delay="676"/>
                                          </p:stCondLst>
                                        </p:cTn>
                                        <p:tgtEl>
                                          <p:spTgt spid="14">
                                            <p:txEl>
                                              <p:pRg st="7" end="7"/>
                                            </p:txEl>
                                          </p:spTgt>
                                        </p:tgtEl>
                                      </p:cBhvr>
                                      <p:to x="100000" y="100000"/>
                                    </p:animScale>
                                    <p:animScale>
                                      <p:cBhvr>
                                        <p:cTn id="35" dur="26">
                                          <p:stCondLst>
                                            <p:cond delay="1312"/>
                                          </p:stCondLst>
                                        </p:cTn>
                                        <p:tgtEl>
                                          <p:spTgt spid="14">
                                            <p:txEl>
                                              <p:pRg st="7" end="7"/>
                                            </p:txEl>
                                          </p:spTgt>
                                        </p:tgtEl>
                                      </p:cBhvr>
                                      <p:to x="100000" y="80000"/>
                                    </p:animScale>
                                    <p:animScale>
                                      <p:cBhvr>
                                        <p:cTn id="36" dur="166" decel="50000">
                                          <p:stCondLst>
                                            <p:cond delay="1338"/>
                                          </p:stCondLst>
                                        </p:cTn>
                                        <p:tgtEl>
                                          <p:spTgt spid="14">
                                            <p:txEl>
                                              <p:pRg st="7" end="7"/>
                                            </p:txEl>
                                          </p:spTgt>
                                        </p:tgtEl>
                                      </p:cBhvr>
                                      <p:to x="100000" y="100000"/>
                                    </p:animScale>
                                    <p:animScale>
                                      <p:cBhvr>
                                        <p:cTn id="37" dur="26">
                                          <p:stCondLst>
                                            <p:cond delay="1642"/>
                                          </p:stCondLst>
                                        </p:cTn>
                                        <p:tgtEl>
                                          <p:spTgt spid="14">
                                            <p:txEl>
                                              <p:pRg st="7" end="7"/>
                                            </p:txEl>
                                          </p:spTgt>
                                        </p:tgtEl>
                                      </p:cBhvr>
                                      <p:to x="100000" y="90000"/>
                                    </p:animScale>
                                    <p:animScale>
                                      <p:cBhvr>
                                        <p:cTn id="38" dur="166" decel="50000">
                                          <p:stCondLst>
                                            <p:cond delay="1668"/>
                                          </p:stCondLst>
                                        </p:cTn>
                                        <p:tgtEl>
                                          <p:spTgt spid="14">
                                            <p:txEl>
                                              <p:pRg st="7" end="7"/>
                                            </p:txEl>
                                          </p:spTgt>
                                        </p:tgtEl>
                                      </p:cBhvr>
                                      <p:to x="100000" y="100000"/>
                                    </p:animScale>
                                    <p:animScale>
                                      <p:cBhvr>
                                        <p:cTn id="39" dur="26">
                                          <p:stCondLst>
                                            <p:cond delay="1808"/>
                                          </p:stCondLst>
                                        </p:cTn>
                                        <p:tgtEl>
                                          <p:spTgt spid="14">
                                            <p:txEl>
                                              <p:pRg st="7" end="7"/>
                                            </p:txEl>
                                          </p:spTgt>
                                        </p:tgtEl>
                                      </p:cBhvr>
                                      <p:to x="100000" y="95000"/>
                                    </p:animScale>
                                    <p:animScale>
                                      <p:cBhvr>
                                        <p:cTn id="40" dur="166" decel="50000">
                                          <p:stCondLst>
                                            <p:cond delay="1834"/>
                                          </p:stCondLst>
                                        </p:cTn>
                                        <p:tgtEl>
                                          <p:spTgt spid="14">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01012" y="666718"/>
            <a:ext cx="9831355" cy="630942"/>
          </a:xfrm>
          <a:prstGeom prst="rect">
            <a:avLst/>
          </a:prstGeom>
          <a:noFill/>
        </p:spPr>
        <p:txBody>
          <a:bodyPr wrap="square" rtlCol="0">
            <a:spAutoFit/>
          </a:bodyPr>
          <a:lstStyle/>
          <a:p>
            <a:r>
              <a:rPr lang="en-US" sz="3500" b="1" dirty="0"/>
              <a:t>Get Connected</a:t>
            </a:r>
            <a:endParaRPr lang="en-US" sz="3500" dirty="0"/>
          </a:p>
        </p:txBody>
      </p:sp>
      <p:pic>
        <p:nvPicPr>
          <p:cNvPr id="3074" name="Picture 2" descr="http://osceola22.adventistschoolconnect.org/site/1/images/SchoolImprovementPlan.png"/>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b="27823"/>
          <a:stretch/>
        </p:blipFill>
        <p:spPr bwMode="auto">
          <a:xfrm>
            <a:off x="620032" y="2072594"/>
            <a:ext cx="3590925" cy="216557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210957" y="2724495"/>
            <a:ext cx="6137729" cy="861774"/>
          </a:xfrm>
          <a:prstGeom prst="rect">
            <a:avLst/>
          </a:prstGeom>
          <a:noFill/>
        </p:spPr>
        <p:txBody>
          <a:bodyPr wrap="square" rtlCol="0">
            <a:spAutoFit/>
          </a:bodyPr>
          <a:lstStyle/>
          <a:p>
            <a:r>
              <a:rPr lang="en-US" sz="2500" b="1" dirty="0"/>
              <a:t>Website</a:t>
            </a:r>
          </a:p>
          <a:p>
            <a:r>
              <a:rPr lang="en-US" sz="2500" dirty="0">
                <a:solidFill>
                  <a:srgbClr val="FF0000"/>
                </a:solidFill>
              </a:rPr>
              <a:t>www.oacsroots.org</a:t>
            </a:r>
          </a:p>
        </p:txBody>
      </p:sp>
      <p:pic>
        <p:nvPicPr>
          <p:cNvPr id="3076" name="Picture 4" descr="http://osceola22.adventistschoolconnect.org/site/1/gallery/facebook.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2865" y="4367954"/>
            <a:ext cx="1844449" cy="185268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4022271" y="4848053"/>
            <a:ext cx="6137729" cy="861774"/>
          </a:xfrm>
          <a:prstGeom prst="rect">
            <a:avLst/>
          </a:prstGeom>
          <a:noFill/>
        </p:spPr>
        <p:txBody>
          <a:bodyPr wrap="square" rtlCol="0">
            <a:spAutoFit/>
          </a:bodyPr>
          <a:lstStyle/>
          <a:p>
            <a:r>
              <a:rPr lang="en-US" sz="2500" b="1" dirty="0" err="1"/>
              <a:t>FaceBook</a:t>
            </a:r>
            <a:endParaRPr lang="en-US" sz="2500" b="1" dirty="0"/>
          </a:p>
          <a:p>
            <a:r>
              <a:rPr lang="en-US" sz="2500" dirty="0">
                <a:solidFill>
                  <a:srgbClr val="FF0000"/>
                </a:solidFill>
              </a:rPr>
              <a:t>www.facebook.com/oacspk8</a:t>
            </a:r>
          </a:p>
        </p:txBody>
      </p:sp>
      <p:pic>
        <p:nvPicPr>
          <p:cNvPr id="11" name="Picture 10">
            <a:extLst>
              <a:ext uri="{FF2B5EF4-FFF2-40B4-BE49-F238E27FC236}">
                <a16:creationId xmlns:a16="http://schemas.microsoft.com/office/drawing/2014/main" id="{067F4CAF-76C4-4757-8869-DCAC1694311B}"/>
              </a:ext>
            </a:extLst>
          </p:cNvPr>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84528" y="5628804"/>
            <a:ext cx="1094630" cy="1094630"/>
          </a:xfrm>
          <a:prstGeom prst="rect">
            <a:avLst/>
          </a:prstGeom>
        </p:spPr>
      </p:pic>
    </p:spTree>
    <p:extLst>
      <p:ext uri="{BB962C8B-B14F-4D97-AF65-F5344CB8AC3E}">
        <p14:creationId xmlns:p14="http://schemas.microsoft.com/office/powerpoint/2010/main" val="576546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01012" y="652204"/>
            <a:ext cx="9831355" cy="630942"/>
          </a:xfrm>
          <a:prstGeom prst="rect">
            <a:avLst/>
          </a:prstGeom>
          <a:noFill/>
        </p:spPr>
        <p:txBody>
          <a:bodyPr wrap="square" rtlCol="0">
            <a:spAutoFit/>
          </a:bodyPr>
          <a:lstStyle/>
          <a:p>
            <a:r>
              <a:rPr lang="en-US" sz="3500" b="1" dirty="0"/>
              <a:t>School Snap Shot</a:t>
            </a:r>
            <a:endParaRPr lang="en-US" sz="3500" dirty="0"/>
          </a:p>
        </p:txBody>
      </p:sp>
      <p:sp>
        <p:nvSpPr>
          <p:cNvPr id="2" name="Rectangle 1"/>
          <p:cNvSpPr/>
          <p:nvPr/>
        </p:nvSpPr>
        <p:spPr>
          <a:xfrm>
            <a:off x="1262743" y="1555779"/>
            <a:ext cx="8590384" cy="3170099"/>
          </a:xfrm>
          <a:prstGeom prst="rect">
            <a:avLst/>
          </a:prstGeom>
        </p:spPr>
        <p:txBody>
          <a:bodyPr wrap="square">
            <a:spAutoFit/>
          </a:bodyPr>
          <a:lstStyle/>
          <a:p>
            <a:pPr marL="457200" indent="-457200">
              <a:buFont typeface="Arial" panose="020B0604020202020204" pitchFamily="34" charset="0"/>
              <a:buChar char="•"/>
            </a:pPr>
            <a:r>
              <a:rPr lang="en-US" altLang="en-US" sz="2500" dirty="0"/>
              <a:t>We are the fifth largest school of the South Atlantic Conference in the Atlanta metropolitan area.</a:t>
            </a:r>
          </a:p>
          <a:p>
            <a:pPr marL="914400" lvl="1" indent="-457200">
              <a:buFont typeface="Arial" panose="020B0604020202020204" pitchFamily="34" charset="0"/>
              <a:buChar char="•"/>
            </a:pPr>
            <a:r>
              <a:rPr lang="en-US" altLang="en-US" sz="2500" dirty="0"/>
              <a:t>We have 93 students VPK to 8—30% increase</a:t>
            </a:r>
          </a:p>
          <a:p>
            <a:pPr marL="914400" lvl="1" indent="-457200">
              <a:buFont typeface="Arial" panose="020B0604020202020204" pitchFamily="34" charset="0"/>
              <a:buChar char="•"/>
            </a:pPr>
            <a:r>
              <a:rPr lang="en-US" altLang="en-US" sz="2500" dirty="0"/>
              <a:t>OACS serves 11 Adventist Churches.</a:t>
            </a:r>
          </a:p>
          <a:p>
            <a:pPr marL="914400" lvl="1" indent="-457200">
              <a:buFont typeface="Arial" panose="020B0604020202020204" pitchFamily="34" charset="0"/>
              <a:buChar char="•"/>
            </a:pPr>
            <a:r>
              <a:rPr lang="en-US" altLang="en-US" sz="2500" dirty="0"/>
              <a:t>Five languages are spoken in our school</a:t>
            </a:r>
          </a:p>
          <a:p>
            <a:pPr marL="1257300" lvl="2" indent="-342900">
              <a:buFont typeface="Arial" panose="020B0604020202020204" pitchFamily="34" charset="0"/>
              <a:buChar char="•"/>
            </a:pPr>
            <a:r>
              <a:rPr lang="en-US" altLang="en-US" sz="2500" dirty="0"/>
              <a:t>33 students (39 percent) speak a primary language other than English</a:t>
            </a:r>
          </a:p>
        </p:txBody>
      </p:sp>
      <p:pic>
        <p:nvPicPr>
          <p:cNvPr id="6" name="Picture 5">
            <a:extLst>
              <a:ext uri="{FF2B5EF4-FFF2-40B4-BE49-F238E27FC236}">
                <a16:creationId xmlns:a16="http://schemas.microsoft.com/office/drawing/2014/main" id="{662E7041-2D13-4768-88A9-51E99F08B6F0}"/>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84528" y="5628804"/>
            <a:ext cx="1094630" cy="1094630"/>
          </a:xfrm>
          <a:prstGeom prst="rect">
            <a:avLst/>
          </a:prstGeom>
        </p:spPr>
      </p:pic>
    </p:spTree>
    <p:extLst>
      <p:ext uri="{BB962C8B-B14F-4D97-AF65-F5344CB8AC3E}">
        <p14:creationId xmlns:p14="http://schemas.microsoft.com/office/powerpoint/2010/main" val="2827103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500"/>
                                        <p:tgtEl>
                                          <p:spTgt spid="2">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 calcmode="lin" valueType="num">
                                      <p:cBhvr additive="base">
                                        <p:cTn id="2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90386" y="679380"/>
            <a:ext cx="7578790" cy="630942"/>
          </a:xfrm>
          <a:prstGeom prst="rect">
            <a:avLst/>
          </a:prstGeom>
          <a:noFill/>
        </p:spPr>
        <p:txBody>
          <a:bodyPr wrap="square" rtlCol="0">
            <a:spAutoFit/>
          </a:bodyPr>
          <a:lstStyle/>
          <a:p>
            <a:r>
              <a:rPr lang="en-US" sz="3500" b="1" dirty="0"/>
              <a:t>School Goals</a:t>
            </a:r>
            <a:endParaRPr lang="en-US" sz="3500" dirty="0"/>
          </a:p>
        </p:txBody>
      </p:sp>
      <p:sp>
        <p:nvSpPr>
          <p:cNvPr id="4" name="Rectangle 3"/>
          <p:cNvSpPr/>
          <p:nvPr/>
        </p:nvSpPr>
        <p:spPr>
          <a:xfrm>
            <a:off x="959757" y="1403172"/>
            <a:ext cx="10114643" cy="4708981"/>
          </a:xfrm>
          <a:prstGeom prst="rect">
            <a:avLst/>
          </a:prstGeom>
        </p:spPr>
        <p:txBody>
          <a:bodyPr wrap="square">
            <a:spAutoFit/>
          </a:bodyPr>
          <a:lstStyle/>
          <a:p>
            <a:pPr marL="914400" lvl="1" indent="-457200">
              <a:buFont typeface="Arial" panose="020B0604020202020204" pitchFamily="34" charset="0"/>
              <a:buChar char="•"/>
            </a:pPr>
            <a:r>
              <a:rPr lang="en-US" altLang="en-US" sz="2500" dirty="0"/>
              <a:t>We are so glad your child is here this year!</a:t>
            </a:r>
          </a:p>
          <a:p>
            <a:pPr marL="914400" lvl="1" indent="-457200">
              <a:buFont typeface="Arial" panose="020B0604020202020204" pitchFamily="34" charset="0"/>
              <a:buChar char="•"/>
            </a:pPr>
            <a:r>
              <a:rPr lang="en-US" altLang="en-US" sz="2500" dirty="0"/>
              <a:t>Bringing students to the feet of Jesus and accepting Him as their personal Savior remains our top priority.</a:t>
            </a:r>
          </a:p>
          <a:p>
            <a:pPr marL="914400" lvl="1" indent="-457200">
              <a:buFont typeface="Arial" panose="020B0604020202020204" pitchFamily="34" charset="0"/>
              <a:buChar char="•"/>
            </a:pPr>
            <a:r>
              <a:rPr lang="en-US" altLang="en-US" sz="2500"/>
              <a:t>Data-driven instruction.</a:t>
            </a:r>
            <a:endParaRPr lang="en-US" altLang="en-US" sz="2500" dirty="0"/>
          </a:p>
          <a:p>
            <a:pPr marL="914400" lvl="1" indent="-457200">
              <a:buFont typeface="Arial" panose="020B0604020202020204" pitchFamily="34" charset="0"/>
              <a:buChar char="•"/>
            </a:pPr>
            <a:r>
              <a:rPr lang="en-US" altLang="en-US" sz="2500" dirty="0"/>
              <a:t>Fiscal responsibility</a:t>
            </a:r>
          </a:p>
          <a:p>
            <a:pPr marL="914400" lvl="1" indent="-457200">
              <a:buFont typeface="Arial" panose="020B0604020202020204" pitchFamily="34" charset="0"/>
              <a:buChar char="•"/>
            </a:pPr>
            <a:r>
              <a:rPr lang="en-US" altLang="en-US" sz="2500" dirty="0"/>
              <a:t>2015-2016 will be year four of RTI—full implementation is expected.</a:t>
            </a:r>
          </a:p>
          <a:p>
            <a:pPr marL="914400" lvl="1" indent="-457200">
              <a:buFont typeface="Arial" panose="020B0604020202020204" pitchFamily="34" charset="0"/>
              <a:buChar char="•"/>
            </a:pPr>
            <a:r>
              <a:rPr lang="en-US" altLang="en-US" sz="2500" dirty="0"/>
              <a:t>2015-2016 increase awareness of students needing to be brought to SIT through RTI.</a:t>
            </a:r>
          </a:p>
          <a:p>
            <a:pPr marL="914400" lvl="1" indent="-457200">
              <a:buFont typeface="Arial" panose="020B0604020202020204" pitchFamily="34" charset="0"/>
              <a:buChar char="•"/>
            </a:pPr>
            <a:r>
              <a:rPr lang="en-US" altLang="en-US" sz="2500" dirty="0"/>
              <a:t>Along with Student Growth Objectives (SGOs), implementation of the RTI process will become one of the measures of teacher effectiveness.</a:t>
            </a:r>
          </a:p>
        </p:txBody>
      </p:sp>
      <p:pic>
        <p:nvPicPr>
          <p:cNvPr id="5" name="Picture 4">
            <a:extLst>
              <a:ext uri="{FF2B5EF4-FFF2-40B4-BE49-F238E27FC236}">
                <a16:creationId xmlns:a16="http://schemas.microsoft.com/office/drawing/2014/main" id="{707CE6B4-732A-4A29-9507-853EBB05F92F}"/>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84528" y="5628804"/>
            <a:ext cx="1094630" cy="1094630"/>
          </a:xfrm>
          <a:prstGeom prst="rect">
            <a:avLst/>
          </a:prstGeom>
        </p:spPr>
      </p:pic>
    </p:spTree>
    <p:extLst>
      <p:ext uri="{BB962C8B-B14F-4D97-AF65-F5344CB8AC3E}">
        <p14:creationId xmlns:p14="http://schemas.microsoft.com/office/powerpoint/2010/main" val="2180703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500"/>
                                        <p:tgtEl>
                                          <p:spTgt spid="4">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fade">
                                      <p:cBhvr>
                                        <p:cTn id="24" dur="500"/>
                                        <p:tgtEl>
                                          <p:spTgt spid="4">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Effect transition="in" filter="fade">
                                      <p:cBhvr>
                                        <p:cTn id="29" dur="500"/>
                                        <p:tgtEl>
                                          <p:spTgt spid="4">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4">
                                            <p:txEl>
                                              <p:pRg st="6" end="6"/>
                                            </p:txEl>
                                          </p:spTgt>
                                        </p:tgtEl>
                                        <p:attrNameLst>
                                          <p:attrName>style.visibility</p:attrName>
                                        </p:attrNameLst>
                                      </p:cBhvr>
                                      <p:to>
                                        <p:strVal val="visible"/>
                                      </p:to>
                                    </p:set>
                                    <p:animEffect transition="in" filter="fade">
                                      <p:cBhvr>
                                        <p:cTn id="3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88786" y="142350"/>
            <a:ext cx="10071100" cy="1169551"/>
          </a:xfrm>
          <a:prstGeom prst="rect">
            <a:avLst/>
          </a:prstGeom>
          <a:noFill/>
        </p:spPr>
        <p:txBody>
          <a:bodyPr wrap="square" rtlCol="0">
            <a:spAutoFit/>
          </a:bodyPr>
          <a:lstStyle/>
          <a:p>
            <a:r>
              <a:rPr lang="en-US" sz="3500" b="1" dirty="0"/>
              <a:t>Setting High Standards: A Performance-based System</a:t>
            </a:r>
            <a:endParaRPr lang="en-US" sz="3500" dirty="0"/>
          </a:p>
        </p:txBody>
      </p:sp>
      <p:sp>
        <p:nvSpPr>
          <p:cNvPr id="2" name="Rectangle 1"/>
          <p:cNvSpPr/>
          <p:nvPr/>
        </p:nvSpPr>
        <p:spPr>
          <a:xfrm>
            <a:off x="1090386" y="1975116"/>
            <a:ext cx="9506857" cy="2400657"/>
          </a:xfrm>
          <a:prstGeom prst="rect">
            <a:avLst/>
          </a:prstGeom>
        </p:spPr>
        <p:txBody>
          <a:bodyPr wrap="square">
            <a:spAutoFit/>
          </a:bodyPr>
          <a:lstStyle/>
          <a:p>
            <a:r>
              <a:rPr lang="en-US" sz="3000" dirty="0"/>
              <a:t>The Adventist model Common Core Standards set clear targets for </a:t>
            </a:r>
            <a:r>
              <a:rPr lang="en-US" sz="3000" i="1" dirty="0"/>
              <a:t>every child.</a:t>
            </a:r>
          </a:p>
          <a:p>
            <a:endParaRPr lang="en-US" sz="3000" dirty="0"/>
          </a:p>
          <a:p>
            <a:r>
              <a:rPr lang="en-US" sz="3000" dirty="0"/>
              <a:t>“Students can hit any target that holds still for them.” –Rick </a:t>
            </a:r>
            <a:r>
              <a:rPr lang="en-US" sz="3000" dirty="0" err="1"/>
              <a:t>Stiggins</a:t>
            </a:r>
            <a:endParaRPr lang="en-US" sz="3000" dirty="0"/>
          </a:p>
        </p:txBody>
      </p:sp>
      <p:pic>
        <p:nvPicPr>
          <p:cNvPr id="5" name="Picture 4">
            <a:extLst>
              <a:ext uri="{FF2B5EF4-FFF2-40B4-BE49-F238E27FC236}">
                <a16:creationId xmlns:a16="http://schemas.microsoft.com/office/drawing/2014/main" id="{C7AA6844-7A51-4CC0-88FD-07631BDBDF7A}"/>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84528" y="5628804"/>
            <a:ext cx="1094630" cy="1094630"/>
          </a:xfrm>
          <a:prstGeom prst="rect">
            <a:avLst/>
          </a:prstGeom>
        </p:spPr>
      </p:pic>
    </p:spTree>
    <p:extLst>
      <p:ext uri="{BB962C8B-B14F-4D97-AF65-F5344CB8AC3E}">
        <p14:creationId xmlns:p14="http://schemas.microsoft.com/office/powerpoint/2010/main" val="401207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59758" y="635836"/>
            <a:ext cx="8648700" cy="630942"/>
          </a:xfrm>
          <a:prstGeom prst="rect">
            <a:avLst/>
          </a:prstGeom>
          <a:noFill/>
        </p:spPr>
        <p:txBody>
          <a:bodyPr wrap="square" rtlCol="0">
            <a:spAutoFit/>
          </a:bodyPr>
          <a:lstStyle/>
          <a:p>
            <a:r>
              <a:rPr lang="en-US" sz="3500" b="1" dirty="0"/>
              <a:t>Performance-based Grading</a:t>
            </a:r>
            <a:endParaRPr lang="en-US" sz="3500" dirty="0"/>
          </a:p>
        </p:txBody>
      </p:sp>
      <p:sp>
        <p:nvSpPr>
          <p:cNvPr id="2" name="Rectangle 1"/>
          <p:cNvSpPr/>
          <p:nvPr/>
        </p:nvSpPr>
        <p:spPr>
          <a:xfrm>
            <a:off x="1090386" y="1975116"/>
            <a:ext cx="9506857" cy="3554819"/>
          </a:xfrm>
          <a:prstGeom prst="rect">
            <a:avLst/>
          </a:prstGeom>
        </p:spPr>
        <p:txBody>
          <a:bodyPr wrap="square">
            <a:spAutoFit/>
          </a:bodyPr>
          <a:lstStyle/>
          <a:p>
            <a:r>
              <a:rPr lang="en-US" sz="2500" dirty="0"/>
              <a:t>Measure how students are performing in relationship to the standards for his or her grade-level and what he or she must learn by the end of the school year.</a:t>
            </a:r>
          </a:p>
          <a:p>
            <a:pPr marL="68580" indent="0">
              <a:buNone/>
            </a:pPr>
            <a:endParaRPr lang="en-US" sz="2500" dirty="0"/>
          </a:p>
          <a:p>
            <a:r>
              <a:rPr lang="en-US" sz="2500" dirty="0"/>
              <a:t>A grade is given for reach learning goal, therefore multiple grades are given in each subject area.  As an example math will be broken down by strand (Number Sense, Operations/Algebraic Thinking, Geometry, Measurement, Data/Statistics/Probability, and Assessments).</a:t>
            </a:r>
          </a:p>
        </p:txBody>
      </p:sp>
      <p:pic>
        <p:nvPicPr>
          <p:cNvPr id="5" name="Picture 4">
            <a:extLst>
              <a:ext uri="{FF2B5EF4-FFF2-40B4-BE49-F238E27FC236}">
                <a16:creationId xmlns:a16="http://schemas.microsoft.com/office/drawing/2014/main" id="{AB8BBD13-F085-493B-89E3-C14D895DB333}"/>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84528" y="5628804"/>
            <a:ext cx="1094630" cy="1094630"/>
          </a:xfrm>
          <a:prstGeom prst="rect">
            <a:avLst/>
          </a:prstGeom>
        </p:spPr>
      </p:pic>
    </p:spTree>
    <p:extLst>
      <p:ext uri="{BB962C8B-B14F-4D97-AF65-F5344CB8AC3E}">
        <p14:creationId xmlns:p14="http://schemas.microsoft.com/office/powerpoint/2010/main" val="688172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90386" y="153314"/>
            <a:ext cx="8648700" cy="1169551"/>
          </a:xfrm>
          <a:prstGeom prst="rect">
            <a:avLst/>
          </a:prstGeom>
          <a:noFill/>
        </p:spPr>
        <p:txBody>
          <a:bodyPr wrap="square" rtlCol="0">
            <a:spAutoFit/>
          </a:bodyPr>
          <a:lstStyle/>
          <a:p>
            <a:r>
              <a:rPr lang="en-US" sz="3500" b="1" dirty="0"/>
              <a:t>South Atlantic Conference Performance-based Grading Scale</a:t>
            </a:r>
            <a:endParaRPr lang="en-US" sz="3500" dirty="0"/>
          </a:p>
        </p:txBody>
      </p:sp>
      <p:sp>
        <p:nvSpPr>
          <p:cNvPr id="2" name="Rectangle 1"/>
          <p:cNvSpPr/>
          <p:nvPr/>
        </p:nvSpPr>
        <p:spPr>
          <a:xfrm>
            <a:off x="1090386" y="1539688"/>
            <a:ext cx="9473852" cy="4555093"/>
          </a:xfrm>
          <a:prstGeom prst="rect">
            <a:avLst/>
          </a:prstGeom>
        </p:spPr>
        <p:txBody>
          <a:bodyPr wrap="square">
            <a:spAutoFit/>
          </a:bodyPr>
          <a:lstStyle/>
          <a:p>
            <a:pPr>
              <a:buNone/>
            </a:pPr>
            <a:r>
              <a:rPr lang="en-US" sz="2000" b="1" dirty="0">
                <a:solidFill>
                  <a:srgbClr val="FF0066"/>
                </a:solidFill>
              </a:rPr>
              <a:t>4   </a:t>
            </a:r>
            <a:r>
              <a:rPr lang="en-US" sz="2000" dirty="0"/>
              <a:t>Exceeds the Standard </a:t>
            </a:r>
            <a:r>
              <a:rPr lang="en-US" sz="1500" dirty="0"/>
              <a:t>(101% +)</a:t>
            </a:r>
            <a:endParaRPr lang="en-US" sz="1500" b="1" dirty="0">
              <a:solidFill>
                <a:srgbClr val="FF0066"/>
              </a:solidFill>
            </a:endParaRPr>
          </a:p>
          <a:p>
            <a:pPr>
              <a:buNone/>
            </a:pPr>
            <a:r>
              <a:rPr lang="en-US" sz="2000" b="1" dirty="0">
                <a:solidFill>
                  <a:srgbClr val="FF0066"/>
                </a:solidFill>
              </a:rPr>
              <a:t>3   </a:t>
            </a:r>
            <a:r>
              <a:rPr lang="en-US" sz="2000" dirty="0"/>
              <a:t>Proficient </a:t>
            </a:r>
            <a:r>
              <a:rPr lang="en-US" sz="1500" dirty="0"/>
              <a:t>(100%-80%)</a:t>
            </a:r>
            <a:endParaRPr lang="en-US" sz="1500" b="1" dirty="0">
              <a:solidFill>
                <a:srgbClr val="FF0066"/>
              </a:solidFill>
            </a:endParaRPr>
          </a:p>
          <a:p>
            <a:pPr>
              <a:buNone/>
            </a:pPr>
            <a:r>
              <a:rPr lang="en-US" sz="2000" b="1" dirty="0">
                <a:solidFill>
                  <a:srgbClr val="FF0066"/>
                </a:solidFill>
              </a:rPr>
              <a:t>2   </a:t>
            </a:r>
            <a:r>
              <a:rPr lang="en-US" sz="2000" dirty="0"/>
              <a:t>Partially Proficient </a:t>
            </a:r>
            <a:r>
              <a:rPr lang="en-US" sz="1500" dirty="0"/>
              <a:t>(79%-60%)</a:t>
            </a:r>
            <a:endParaRPr lang="en-US" sz="1500" b="1" dirty="0">
              <a:solidFill>
                <a:srgbClr val="FF0066"/>
              </a:solidFill>
            </a:endParaRPr>
          </a:p>
          <a:p>
            <a:pPr>
              <a:buNone/>
            </a:pPr>
            <a:r>
              <a:rPr lang="en-US" sz="2000" b="1" dirty="0">
                <a:solidFill>
                  <a:srgbClr val="FF0066"/>
                </a:solidFill>
              </a:rPr>
              <a:t>1</a:t>
            </a:r>
            <a:r>
              <a:rPr lang="en-US" sz="2000" dirty="0">
                <a:solidFill>
                  <a:srgbClr val="9900FF"/>
                </a:solidFill>
              </a:rPr>
              <a:t>   </a:t>
            </a:r>
            <a:r>
              <a:rPr lang="en-US" sz="2000" dirty="0"/>
              <a:t>In Progress </a:t>
            </a:r>
            <a:r>
              <a:rPr lang="en-US" sz="1500" dirty="0"/>
              <a:t>(59%-1%)</a:t>
            </a:r>
          </a:p>
          <a:p>
            <a:pPr>
              <a:buNone/>
            </a:pPr>
            <a:r>
              <a:rPr lang="en-US" sz="2000" b="1" dirty="0">
                <a:solidFill>
                  <a:srgbClr val="FF0000"/>
                </a:solidFill>
              </a:rPr>
              <a:t>0   </a:t>
            </a:r>
            <a:r>
              <a:rPr lang="en-US" sz="2000" dirty="0"/>
              <a:t>No Progress/Incomplete/Not turned in</a:t>
            </a:r>
          </a:p>
          <a:p>
            <a:pPr>
              <a:buNone/>
            </a:pPr>
            <a:endParaRPr lang="en-US" sz="2000" dirty="0"/>
          </a:p>
          <a:p>
            <a:r>
              <a:rPr lang="en-US" sz="1700" dirty="0"/>
              <a:t>Daily assignment grades are placed into appropriate strand categories (based on the Adventist and CCS).  </a:t>
            </a:r>
          </a:p>
          <a:p>
            <a:endParaRPr lang="en-US" sz="1700" dirty="0"/>
          </a:p>
          <a:p>
            <a:r>
              <a:rPr lang="en-US" sz="1700" dirty="0"/>
              <a:t>Each assignment is graded on the rubric with 3 the total number of points assigned, since Proficiency is the target for each grade-level. The average of all the strands is reported as the final grade in the subject.</a:t>
            </a:r>
          </a:p>
          <a:p>
            <a:endParaRPr lang="en-US" sz="1700" dirty="0"/>
          </a:p>
          <a:p>
            <a:r>
              <a:rPr lang="en-US" sz="1700" dirty="0"/>
              <a:t>Skill Set grades are based on the mode of students scores by subject area strand.  This means their most frequently occurring score towards meeting the standard is reported in each strand.  </a:t>
            </a:r>
          </a:p>
        </p:txBody>
      </p:sp>
      <p:pic>
        <p:nvPicPr>
          <p:cNvPr id="5" name="Picture 4">
            <a:extLst>
              <a:ext uri="{FF2B5EF4-FFF2-40B4-BE49-F238E27FC236}">
                <a16:creationId xmlns:a16="http://schemas.microsoft.com/office/drawing/2014/main" id="{E1A710DE-6DA1-4BB7-B431-48B6C19251E1}"/>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84528" y="5628804"/>
            <a:ext cx="1094630" cy="1094630"/>
          </a:xfrm>
          <a:prstGeom prst="rect">
            <a:avLst/>
          </a:prstGeom>
        </p:spPr>
      </p:pic>
    </p:spTree>
    <p:extLst>
      <p:ext uri="{BB962C8B-B14F-4D97-AF65-F5344CB8AC3E}">
        <p14:creationId xmlns:p14="http://schemas.microsoft.com/office/powerpoint/2010/main" val="4038651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fade">
                                      <p:cBhvr>
                                        <p:cTn id="32" dur="500"/>
                                        <p:tgtEl>
                                          <p:spTgt spid="2">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fade">
                                      <p:cBhvr>
                                        <p:cTn id="3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0</TotalTime>
  <Words>1140</Words>
  <Application>Microsoft Office PowerPoint</Application>
  <PresentationFormat>Widescreen</PresentationFormat>
  <Paragraphs>103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Euphemia</vt:lpstr>
      <vt:lpstr>Plantagenet Cherokee</vt:lpstr>
      <vt:lpstr>Wingdings</vt:lpstr>
      <vt:lpstr>Academic Literature 16x9</vt:lpstr>
      <vt:lpstr>NAME OF SCHOOL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2015-04-23T18:30:00Z</dcterms:created>
  <dcterms:modified xsi:type="dcterms:W3CDTF">2017-07-12T11:51:00Z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TC034313809991</vt:lpwstr>
  </property>
</Properties>
</file>