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77" r:id="rId4"/>
    <p:sldId id="279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5" r:id="rId15"/>
    <p:sldId id="276" r:id="rId16"/>
    <p:sldId id="27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B01"/>
    <a:srgbClr val="9900CC"/>
    <a:srgbClr val="FF9900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8A86-3586-436A-B3FA-3FD8215A21F7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49BE6-9887-4B9B-B3DD-1CB491A1D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FBB1-DCD8-4B1E-A2CE-7C1DC13937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FBB1-DCD8-4B1E-A2CE-7C1DC13937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877161"/>
            <a:ext cx="8246070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251505"/>
            <a:ext cx="824607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FCF48A3-297D-4920-BA73-9F031282FE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79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433880"/>
            <a:ext cx="580279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198559"/>
            <a:ext cx="5802790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77C50-1820-421B-A14A-53B07EBE913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891995"/>
            <a:ext cx="8246071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875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875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faaeagle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820628"/>
            <a:ext cx="9144000" cy="135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3623615"/>
            <a:ext cx="8093365" cy="1383822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rgbClr val="D99B01"/>
                </a:solidFill>
              </a:rPr>
              <a:t>Leadership Workshop</a:t>
            </a:r>
            <a:br>
              <a:rPr lang="en-US" sz="4500" dirty="0" smtClean="0">
                <a:solidFill>
                  <a:srgbClr val="D99B01"/>
                </a:solidFill>
              </a:rPr>
            </a:br>
            <a:r>
              <a:rPr lang="en-US" sz="1500" dirty="0" smtClean="0">
                <a:solidFill>
                  <a:schemeClr val="tx1"/>
                </a:solidFill>
              </a:rPr>
              <a:t>Kim </a:t>
            </a:r>
            <a:r>
              <a:rPr lang="en-US" sz="1500" dirty="0" smtClean="0">
                <a:solidFill>
                  <a:schemeClr val="tx1"/>
                </a:solidFill>
              </a:rPr>
              <a:t>Gaiter, </a:t>
            </a:r>
            <a:r>
              <a:rPr lang="en-US" sz="1500" dirty="0" err="1" smtClean="0">
                <a:solidFill>
                  <a:schemeClr val="tx1"/>
                </a:solidFill>
              </a:rPr>
              <a:t>EdS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– Vice President for Education</a:t>
            </a:r>
            <a:br>
              <a:rPr lang="en-US" sz="1500" dirty="0" smtClean="0">
                <a:solidFill>
                  <a:schemeClr val="tx1"/>
                </a:solidFill>
              </a:rPr>
            </a:br>
            <a:r>
              <a:rPr lang="en-US" sz="1500" dirty="0" smtClean="0">
                <a:solidFill>
                  <a:schemeClr val="tx1"/>
                </a:solidFill>
              </a:rPr>
              <a:t>Michael </a:t>
            </a:r>
            <a:r>
              <a:rPr lang="en-US" sz="1500" dirty="0" smtClean="0">
                <a:solidFill>
                  <a:schemeClr val="tx1"/>
                </a:solidFill>
              </a:rPr>
              <a:t>J. Cookenmaster, </a:t>
            </a:r>
            <a:r>
              <a:rPr lang="en-US" sz="1500" dirty="0" err="1" smtClean="0">
                <a:solidFill>
                  <a:schemeClr val="tx1"/>
                </a:solidFill>
              </a:rPr>
              <a:t>EdD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– Associate </a:t>
            </a:r>
            <a:r>
              <a:rPr lang="en-US" sz="1500" dirty="0" smtClean="0">
                <a:solidFill>
                  <a:schemeClr val="tx1"/>
                </a:solidFill>
              </a:rPr>
              <a:t>Superintendent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739290"/>
            <a:ext cx="1527050" cy="1337510"/>
          </a:xfrm>
          <a:prstGeom prst="rect">
            <a:avLst/>
          </a:prstGeom>
        </p:spPr>
      </p:pic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48965" y="4041364"/>
            <a:ext cx="3054100" cy="908637"/>
            <a:chOff x="106665388" y="108878601"/>
            <a:chExt cx="7067069" cy="1815998"/>
          </a:xfrm>
        </p:grpSpPr>
        <p:pic>
          <p:nvPicPr>
            <p:cNvPr id="15363" name="Picture 3" descr="SACOE_SDA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2"/>
            <a:stretch>
              <a:fillRect/>
            </a:stretch>
          </p:blipFill>
          <p:spPr bwMode="auto">
            <a:xfrm>
              <a:off x="108947532" y="108878601"/>
              <a:ext cx="4784925" cy="1815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364" name="Picture 4" descr="SAC-Logo-DB-transparen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5388" y="109335565"/>
              <a:ext cx="2388624" cy="970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0445" y="1831669"/>
            <a:ext cx="5829300" cy="6857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99B01"/>
                </a:solidFill>
              </a:rPr>
              <a:t>DON’T DO IT ALONE!</a:t>
            </a:r>
            <a:endParaRPr lang="en-US" dirty="0">
              <a:solidFill>
                <a:srgbClr val="D99B0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80249" y="2875141"/>
            <a:ext cx="4592575" cy="157600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Have a team.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Education </a:t>
            </a:r>
            <a:r>
              <a:rPr lang="en-US" sz="1800" dirty="0">
                <a:solidFill>
                  <a:schemeClr val="tx1"/>
                </a:solidFill>
              </a:rPr>
              <a:t>leaders, pastors, church officers, senior citizens, singles and all church members should be enlisted to promote Adventist </a:t>
            </a:r>
            <a:r>
              <a:rPr lang="en-US" sz="1800" dirty="0" smtClean="0">
                <a:solidFill>
                  <a:schemeClr val="tx1"/>
                </a:solidFill>
              </a:rPr>
              <a:t>education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(Home &amp; School Association </a:t>
            </a:r>
            <a:r>
              <a:rPr lang="en-US" sz="1400" dirty="0">
                <a:solidFill>
                  <a:schemeClr val="tx1"/>
                </a:solidFill>
              </a:rPr>
              <a:t>Handbook, pg. </a:t>
            </a:r>
            <a:r>
              <a:rPr lang="en-US" sz="1400" dirty="0" smtClean="0">
                <a:solidFill>
                  <a:schemeClr val="tx1"/>
                </a:solidFill>
              </a:rPr>
              <a:t>2).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146" name="Picture 2" descr="Image result for teamwor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7"/>
          <a:stretch/>
        </p:blipFill>
        <p:spPr bwMode="auto">
          <a:xfrm>
            <a:off x="342132" y="2104156"/>
            <a:ext cx="2595985" cy="24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7409" y="2113635"/>
            <a:ext cx="3817625" cy="10215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have an </a:t>
            </a:r>
            <a:r>
              <a:rPr lang="en-US" dirty="0" smtClean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association!</a:t>
            </a:r>
            <a:br>
              <a:rPr lang="en-US" dirty="0" smtClean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rgbClr val="D99B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 descr="Image result for home and school associ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1" b="12211"/>
          <a:stretch/>
        </p:blipFill>
        <p:spPr bwMode="auto">
          <a:xfrm>
            <a:off x="143555" y="2113635"/>
            <a:ext cx="4733855" cy="308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877409" y="3501315"/>
            <a:ext cx="3817625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i="1" dirty="0" smtClean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What</a:t>
            </a:r>
            <a:r>
              <a:rPr lang="en-US" sz="8000" dirty="0" smtClean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en-US" dirty="0" smtClean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solidFill>
                  <a:srgbClr val="D99B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rgbClr val="D99B0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71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aud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9" b="18353"/>
          <a:stretch/>
        </p:blipFill>
        <p:spPr bwMode="auto">
          <a:xfrm>
            <a:off x="0" y="3200463"/>
            <a:ext cx="9153150" cy="181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965" y="2419045"/>
            <a:ext cx="8398775" cy="122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You have to know the people you are talking to and find ways to connect with them. 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96896"/>
            <a:ext cx="8246070" cy="610820"/>
          </a:xfrm>
        </p:spPr>
        <p:txBody>
          <a:bodyPr>
            <a:noAutofit/>
          </a:bodyPr>
          <a:lstStyle/>
          <a:p>
            <a:pPr algn="l"/>
            <a:r>
              <a:rPr lang="en-US" sz="4500" dirty="0" smtClean="0">
                <a:solidFill>
                  <a:srgbClr val="D99B01"/>
                </a:solidFill>
              </a:rPr>
              <a:t>Know Your Audience</a:t>
            </a:r>
            <a:endParaRPr lang="en-US" sz="4500" dirty="0">
              <a:solidFill>
                <a:srgbClr val="D99B0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524498"/>
            <a:ext cx="9144000" cy="64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4130" y="1661369"/>
            <a:ext cx="6566315" cy="610820"/>
          </a:xfrm>
        </p:spPr>
        <p:txBody>
          <a:bodyPr>
            <a:noAutofit/>
          </a:bodyPr>
          <a:lstStyle/>
          <a:p>
            <a:pPr algn="l"/>
            <a:r>
              <a:rPr lang="en-US" sz="4500" dirty="0" smtClean="0">
                <a:solidFill>
                  <a:srgbClr val="D99B01"/>
                </a:solidFill>
              </a:rPr>
              <a:t>Millennial Parents</a:t>
            </a:r>
            <a:endParaRPr lang="en-US" sz="4500" dirty="0">
              <a:solidFill>
                <a:srgbClr val="D99B0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4130" y="2278255"/>
            <a:ext cx="6413610" cy="2736775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Abadi MT Condensed Light" panose="020B0306030101010103" pitchFamily="34" charset="0"/>
              </a:rPr>
              <a:t>They have grown up hearing about “failing </a:t>
            </a:r>
            <a:r>
              <a:rPr lang="en-US" dirty="0" smtClean="0">
                <a:latin typeface="Abadi MT Condensed Light" panose="020B0306030101010103" pitchFamily="34" charset="0"/>
              </a:rPr>
              <a:t>schools.”  Why </a:t>
            </a:r>
            <a:r>
              <a:rPr lang="en-US" dirty="0" smtClean="0">
                <a:latin typeface="Abadi MT Condensed Light" panose="020B0306030101010103" pitchFamily="34" charset="0"/>
              </a:rPr>
              <a:t>should they trust their child to you?</a:t>
            </a:r>
          </a:p>
          <a:p>
            <a:r>
              <a:rPr lang="en-US" dirty="0" smtClean="0">
                <a:latin typeface="Abadi MT Condensed Light" panose="020B0306030101010103"/>
              </a:rPr>
              <a:t>Millennial </a:t>
            </a:r>
            <a:r>
              <a:rPr lang="en-US" dirty="0">
                <a:latin typeface="Abadi MT Condensed Light" panose="020B0306030101010103"/>
              </a:rPr>
              <a:t>families exhibit much less brand loyalty than previous generations did, and </a:t>
            </a:r>
            <a:r>
              <a:rPr lang="en-US" dirty="0" smtClean="0">
                <a:latin typeface="Abadi MT Condensed Light" panose="020B0306030101010103"/>
              </a:rPr>
              <a:t>organizational frustration </a:t>
            </a:r>
            <a:r>
              <a:rPr lang="en-US" dirty="0" smtClean="0">
                <a:latin typeface="Abadi MT Condensed Light" panose="020B0306030101010103"/>
              </a:rPr>
              <a:t>results </a:t>
            </a:r>
            <a:r>
              <a:rPr lang="en-US" dirty="0">
                <a:latin typeface="Abadi MT Condensed Light" panose="020B0306030101010103"/>
              </a:rPr>
              <a:t>in attrition</a:t>
            </a:r>
            <a:r>
              <a:rPr lang="en-US" dirty="0" smtClean="0">
                <a:latin typeface="Abadi MT Condensed Light" panose="020B0306030101010103"/>
              </a:rPr>
              <a:t>.</a:t>
            </a:r>
          </a:p>
          <a:p>
            <a:r>
              <a:rPr lang="en-US" dirty="0" smtClean="0">
                <a:latin typeface="Abadi MT Condensed Light" panose="020B0306030101010103" pitchFamily="34" charset="0"/>
              </a:rPr>
              <a:t>They’re </a:t>
            </a:r>
            <a:r>
              <a:rPr lang="en-US" dirty="0">
                <a:latin typeface="Abadi MT Condensed Light" panose="020B0306030101010103" pitchFamily="34" charset="0"/>
              </a:rPr>
              <a:t>more family-oriented</a:t>
            </a:r>
            <a:r>
              <a:rPr lang="en-US" dirty="0" smtClean="0">
                <a:latin typeface="Abadi MT Condensed Light" panose="020B0306030101010103" pitchFamily="34" charset="0"/>
              </a:rPr>
              <a:t>.</a:t>
            </a:r>
          </a:p>
          <a:p>
            <a:r>
              <a:rPr lang="en-US" dirty="0">
                <a:latin typeface="Abadi MT Condensed Light" panose="020B0306030101010103" pitchFamily="34" charset="0"/>
              </a:rPr>
              <a:t>They are </a:t>
            </a:r>
            <a:r>
              <a:rPr lang="en-US" dirty="0" smtClean="0">
                <a:latin typeface="Abadi MT Condensed Light" panose="020B0306030101010103" pitchFamily="34" charset="0"/>
              </a:rPr>
              <a:t>tech-savvy</a:t>
            </a:r>
            <a:r>
              <a:rPr lang="en-US" dirty="0">
                <a:latin typeface="Abadi MT Condensed Light" panose="020B0306030101010103" pitchFamily="34" charset="0"/>
              </a:rPr>
              <a:t>, and socially </a:t>
            </a:r>
            <a:r>
              <a:rPr lang="en-US" dirty="0" smtClean="0">
                <a:latin typeface="Abadi MT Condensed Light" panose="020B0306030101010103" pitchFamily="34" charset="0"/>
              </a:rPr>
              <a:t>connected through a tech-network.</a:t>
            </a:r>
          </a:p>
          <a:p>
            <a:pPr lvl="1"/>
            <a:r>
              <a:rPr lang="en-US" dirty="0">
                <a:latin typeface="Abadi MT Condensed Light" panose="020B0306030101010103" pitchFamily="34" charset="0"/>
              </a:rPr>
              <a:t>They crowd-source buying decisions and your school costs </a:t>
            </a:r>
            <a:r>
              <a:rPr lang="en-US" dirty="0" smtClean="0">
                <a:latin typeface="Abadi MT Condensed Light" panose="020B0306030101010103" pitchFamily="34" charset="0"/>
              </a:rPr>
              <a:t>money.  So, </a:t>
            </a:r>
            <a:r>
              <a:rPr lang="en-US" dirty="0">
                <a:latin typeface="Abadi MT Condensed Light" panose="020B0306030101010103" pitchFamily="34" charset="0"/>
              </a:rPr>
              <a:t>to them you are a </a:t>
            </a:r>
            <a:r>
              <a:rPr lang="en-US" dirty="0" smtClean="0">
                <a:latin typeface="Abadi MT Condensed Light" panose="020B0306030101010103" pitchFamily="34" charset="0"/>
              </a:rPr>
              <a:t>service.</a:t>
            </a:r>
            <a:endParaRPr lang="en-US" dirty="0">
              <a:latin typeface="Abadi MT Condensed Light" panose="020B0306030101010103" pitchFamily="34" charset="0"/>
            </a:endParaRPr>
          </a:p>
          <a:p>
            <a:pPr lvl="1"/>
            <a:r>
              <a:rPr lang="en-US" dirty="0">
                <a:latin typeface="Abadi MT Condensed Light" panose="020B0306030101010103" pitchFamily="34" charset="0"/>
              </a:rPr>
              <a:t>They expect to communicate instantly with you and your teachers.</a:t>
            </a:r>
          </a:p>
          <a:p>
            <a:pPr lvl="1"/>
            <a:r>
              <a:rPr lang="en-US" dirty="0">
                <a:latin typeface="Abadi MT Condensed Light" panose="020B0306030101010103" pitchFamily="34" charset="0"/>
              </a:rPr>
              <a:t>They expect you to have a first-class website with information on ways they can help their children succeed in school.  </a:t>
            </a:r>
            <a:r>
              <a:rPr lang="en-US" dirty="0" smtClean="0">
                <a:latin typeface="Abadi MT Condensed Light" panose="020B0306030101010103" pitchFamily="34" charset="0"/>
              </a:rPr>
              <a:t>- SACOE can help</a:t>
            </a:r>
            <a:r>
              <a:rPr lang="en-US" dirty="0">
                <a:latin typeface="Abadi MT Condensed Light" panose="020B0306030101010103" pitchFamily="34" charset="0"/>
              </a:rPr>
              <a:t>! </a:t>
            </a:r>
            <a:r>
              <a:rPr lang="en-US" dirty="0">
                <a:latin typeface="Abadi MT Condensed Light" panose="020B0306030101010103" pitchFamily="34" charset="0"/>
                <a:hlinkClick r:id="rId2" tooltip="Greater Fayetteville Adventist Academy"/>
              </a:rPr>
              <a:t>https://www.gfaaeagles.org</a:t>
            </a:r>
            <a:r>
              <a:rPr lang="en-US" dirty="0" smtClean="0">
                <a:latin typeface="Abadi MT Condensed Light" panose="020B0306030101010103" pitchFamily="34" charset="0"/>
                <a:hlinkClick r:id="rId2" tooltip="Greater Fayetteville Adventist Academy"/>
              </a:rPr>
              <a:t>/</a:t>
            </a:r>
            <a:r>
              <a:rPr lang="en-US" dirty="0" smtClean="0">
                <a:latin typeface="Abadi MT Condensed Light" panose="020B0306030101010103" pitchFamily="34" charset="0"/>
              </a:rPr>
              <a:t> </a:t>
            </a:r>
            <a:endParaRPr lang="en-US" dirty="0">
              <a:latin typeface="Abadi MT Condensed Light" panose="020B0306030101010103" pitchFamily="34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525" y="3286299"/>
            <a:ext cx="3607179" cy="18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67" y="2419045"/>
            <a:ext cx="5818183" cy="3054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Millennials highly value their time, and don’t want it to be wasted with school activities that don’t directly help them or their child. 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0867" y="1669053"/>
            <a:ext cx="8246070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D99B01"/>
                </a:solidFill>
              </a:rPr>
              <a:t>Time, Time…Who’s Got the Time?</a:t>
            </a:r>
            <a:endParaRPr lang="en-US" dirty="0">
              <a:solidFill>
                <a:srgbClr val="D99B0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12290" name="Picture 2" descr="Image result for alice and wonderland rabbit with 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2099975"/>
            <a:ext cx="1516400" cy="25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43554" y="1591164"/>
            <a:ext cx="810251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D99B01"/>
                </a:solidFill>
              </a:rPr>
              <a:t>Solution-based Collaboration</a:t>
            </a:r>
            <a:endParaRPr lang="en-US" dirty="0">
              <a:solidFill>
                <a:srgbClr val="D99B0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3555" y="2113635"/>
            <a:ext cx="6216854" cy="2941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Change with the audience or become obsolete: Overcoming barriers with solutions.</a:t>
            </a:r>
          </a:p>
          <a:p>
            <a:r>
              <a:rPr lang="en-US" sz="2700" b="1" dirty="0" smtClean="0"/>
              <a:t>Turn your meetings into PIE meetings - P</a:t>
            </a:r>
            <a:r>
              <a:rPr lang="en-US" sz="2700" dirty="0" smtClean="0"/>
              <a:t>arents </a:t>
            </a:r>
            <a:r>
              <a:rPr lang="en-US" sz="2700" b="1" dirty="0" smtClean="0"/>
              <a:t>I</a:t>
            </a:r>
            <a:r>
              <a:rPr lang="en-US" sz="2700" dirty="0" smtClean="0"/>
              <a:t>nvolved in </a:t>
            </a:r>
            <a:r>
              <a:rPr lang="en-US" sz="2700" b="1" dirty="0" smtClean="0"/>
              <a:t>E</a:t>
            </a:r>
            <a:r>
              <a:rPr lang="en-US" sz="2700" dirty="0" smtClean="0"/>
              <a:t>ducation and actually serve pie.  Also think of giving prizes to the first five parents who arrive on time. </a:t>
            </a:r>
          </a:p>
          <a:p>
            <a:r>
              <a:rPr lang="en-US" sz="2700" b="1" dirty="0" smtClean="0"/>
              <a:t>Ask for convenient times </a:t>
            </a:r>
            <a:r>
              <a:rPr lang="en-US" sz="2700" dirty="0" smtClean="0"/>
              <a:t>–Does dinner need to be served? baby sitting provided? etc.</a:t>
            </a:r>
          </a:p>
          <a:p>
            <a:r>
              <a:rPr lang="en-US" sz="2700" b="1" dirty="0" smtClean="0"/>
              <a:t>Create </a:t>
            </a:r>
            <a:r>
              <a:rPr lang="en-US" sz="2700" b="1" dirty="0"/>
              <a:t>an online connection - </a:t>
            </a:r>
            <a:r>
              <a:rPr lang="en-US" sz="2700" dirty="0"/>
              <a:t>share simple yet frequent updates with parents to keep them in the </a:t>
            </a:r>
            <a:r>
              <a:rPr lang="en-US" sz="2700" dirty="0" smtClean="0"/>
              <a:t>know.</a:t>
            </a:r>
            <a:endParaRPr lang="en-US" sz="2700" dirty="0"/>
          </a:p>
          <a:p>
            <a:r>
              <a:rPr lang="en-US" sz="2700" b="1" dirty="0"/>
              <a:t>Keep it fun! - </a:t>
            </a:r>
            <a:r>
              <a:rPr lang="en-US" sz="2700" dirty="0"/>
              <a:t>Make sure to include photos/videos from school events and activities to allow parents to be a part of good news and encourage a sense of belonging and community </a:t>
            </a:r>
            <a:r>
              <a:rPr lang="en-US" sz="2700" dirty="0" smtClean="0"/>
              <a:t>building.</a:t>
            </a:r>
            <a:endParaRPr lang="en-US" sz="2700" dirty="0"/>
          </a:p>
          <a:p>
            <a:r>
              <a:rPr lang="en-US" sz="2700" b="1" dirty="0"/>
              <a:t>Allow parents to share their feedback - </a:t>
            </a:r>
            <a:r>
              <a:rPr lang="en-US" sz="2700" dirty="0"/>
              <a:t>Invite parents to be part of your team and share their ideas to promote a healthy teacher-parent </a:t>
            </a:r>
            <a:r>
              <a:rPr lang="en-US" sz="2700" dirty="0" smtClean="0"/>
              <a:t>relationship.</a:t>
            </a:r>
            <a:endParaRPr lang="en-US" sz="2700" dirty="0"/>
          </a:p>
          <a:p>
            <a:r>
              <a:rPr lang="en-US" sz="2700" b="1" dirty="0"/>
              <a:t>Reach parents the way they prefer - </a:t>
            </a:r>
            <a:r>
              <a:rPr lang="en-US" sz="2700" dirty="0"/>
              <a:t>Millennial parents have been raised on technology and use their phone first thing in the morning and all day long to stay connected, especially when it comes to their </a:t>
            </a:r>
            <a:r>
              <a:rPr lang="en-US" sz="2700" dirty="0" smtClean="0"/>
              <a:t>children.</a:t>
            </a:r>
          </a:p>
          <a:p>
            <a:r>
              <a:rPr lang="en-US" sz="2700" b="1" dirty="0" smtClean="0"/>
              <a:t>It’s all about attitude </a:t>
            </a:r>
            <a:r>
              <a:rPr lang="en-US" sz="2700" dirty="0" smtClean="0"/>
              <a:t>- Have </a:t>
            </a:r>
            <a:r>
              <a:rPr lang="en-US" sz="2700" dirty="0"/>
              <a:t>a “Can do” </a:t>
            </a:r>
            <a:r>
              <a:rPr lang="en-US" sz="2700" dirty="0" smtClean="0"/>
              <a:t>spirit and imbibe gracious hospitality.</a:t>
            </a:r>
            <a:endParaRPr lang="en-US" sz="2700" dirty="0"/>
          </a:p>
          <a:p>
            <a:endParaRPr lang="en-US" sz="2700" dirty="0"/>
          </a:p>
          <a:p>
            <a:endParaRPr lang="en-US" sz="27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  <p:pic>
        <p:nvPicPr>
          <p:cNvPr id="11270" name="Picture 6" descr="Image result for amazon vs se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09" y="2154082"/>
            <a:ext cx="2613885" cy="221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02815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winter drive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0"/>
          <a:stretch/>
        </p:blipFill>
        <p:spPr bwMode="auto">
          <a:xfrm>
            <a:off x="-1" y="1502815"/>
            <a:ext cx="9144001" cy="34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43554" y="1960930"/>
            <a:ext cx="8704186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D99B01"/>
                </a:solidFill>
              </a:rPr>
              <a:t>Thank you for your service to Adventist education.  </a:t>
            </a:r>
          </a:p>
          <a:p>
            <a:pPr algn="ctr"/>
            <a:r>
              <a:rPr lang="en-US" sz="3200" dirty="0" smtClean="0">
                <a:solidFill>
                  <a:srgbClr val="D99B01"/>
                </a:solidFill>
              </a:rPr>
              <a:t>Please drive safely home.</a:t>
            </a:r>
            <a:endParaRPr lang="en-US" sz="3200" dirty="0">
              <a:solidFill>
                <a:srgbClr val="D99B0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0"/>
            <a:ext cx="763525" cy="668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  <p:pic>
        <p:nvPicPr>
          <p:cNvPr id="1028" name="Picture 4" descr="Image result for car with family clip 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3470709"/>
            <a:ext cx="2736670" cy="10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9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91788 0.048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3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0150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D99B01"/>
                </a:solidFill>
              </a:rPr>
              <a:t>Reflection</a:t>
            </a:r>
            <a:endParaRPr lang="en-US" dirty="0">
              <a:solidFill>
                <a:srgbClr val="D99B0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05531"/>
            <a:ext cx="8451800" cy="2901395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 smtClean="0"/>
              <a:t>Close your eyes.</a:t>
            </a:r>
          </a:p>
          <a:p>
            <a:r>
              <a:rPr lang="en-US" sz="1500" dirty="0" smtClean="0"/>
              <a:t>Think about your school.</a:t>
            </a:r>
            <a:endParaRPr lang="en-US" sz="1500" dirty="0"/>
          </a:p>
          <a:p>
            <a:r>
              <a:rPr lang="en-US" sz="1500" dirty="0" smtClean="0"/>
              <a:t>Think about the administrator.  Now think of the teachers.  Bring in the students and their parents.  Now think of the pastor and the church members.</a:t>
            </a:r>
            <a:endParaRPr lang="en-US" sz="1500" dirty="0"/>
          </a:p>
          <a:p>
            <a:r>
              <a:rPr lang="en-US" sz="1500" dirty="0" smtClean="0"/>
              <a:t>Who works with the Home and School Association in your community?</a:t>
            </a:r>
          </a:p>
          <a:p>
            <a:r>
              <a:rPr lang="en-US" sz="1500" dirty="0" smtClean="0"/>
              <a:t>What role does your Home and School Association play in the well-being of the school?</a:t>
            </a:r>
            <a:endParaRPr lang="en-US" sz="1500" dirty="0"/>
          </a:p>
          <a:p>
            <a:r>
              <a:rPr lang="en-US" sz="1500" dirty="0" smtClean="0"/>
              <a:t>Is the Home and School Association functioning at peak efficiency?</a:t>
            </a:r>
            <a:endParaRPr lang="en-US" sz="1500" dirty="0"/>
          </a:p>
          <a:p>
            <a:r>
              <a:rPr lang="en-US" sz="1500" dirty="0" smtClean="0"/>
              <a:t>What are some critical barriers to success, as you perceive them?</a:t>
            </a:r>
          </a:p>
          <a:p>
            <a:r>
              <a:rPr lang="en-US" sz="1500" dirty="0" smtClean="0"/>
              <a:t>Now open your eyes.  </a:t>
            </a:r>
          </a:p>
          <a:p>
            <a:r>
              <a:rPr lang="en-US" sz="1500" dirty="0" smtClean="0"/>
              <a:t>Get up and find a person you are not sitting directly next to.</a:t>
            </a:r>
          </a:p>
          <a:p>
            <a:r>
              <a:rPr lang="en-US" sz="1500" dirty="0" smtClean="0"/>
              <a:t>Tell them what you envisioned in this exercise, and listen to what they envisioned.</a:t>
            </a:r>
          </a:p>
          <a:p>
            <a:r>
              <a:rPr lang="en-US" sz="1500" dirty="0" smtClean="0"/>
              <a:t>Each person will have 90-seconds to share.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450" y="1646659"/>
            <a:ext cx="343332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D99B01"/>
                </a:solidFill>
              </a:rPr>
              <a:t>The Association</a:t>
            </a:r>
            <a:endParaRPr lang="en-US" sz="4000" dirty="0">
              <a:solidFill>
                <a:srgbClr val="D99B0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  <p:pic>
        <p:nvPicPr>
          <p:cNvPr id="2050" name="Picture 2" descr="Image result for P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14" y="2559713"/>
            <a:ext cx="1805262" cy="6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04338" y="1646659"/>
            <a:ext cx="504899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parents of children attending the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Officers must be Adventist members in good standing.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Assistant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Secretary-Treasurer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Librarian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Education Secretary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Principal</a:t>
            </a:r>
          </a:p>
          <a:p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296260" y="3408176"/>
            <a:ext cx="3664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leader of the Home and School Association shall be a church </a:t>
            </a:r>
            <a:r>
              <a:rPr lang="en-US" sz="1400" dirty="0" smtClean="0"/>
              <a:t>member, preferably a parent or grandparent of a student currently enrolled, </a:t>
            </a:r>
            <a:r>
              <a:rPr lang="en-US" sz="1400" dirty="0"/>
              <a:t>with experience and success in training children and whose mind is open to new ideas, who is apt to teach, and who believes in the importance of Christian education.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3" y="2307497"/>
            <a:ext cx="1200238" cy="12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90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0" y="1584900"/>
            <a:ext cx="607802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D99B01"/>
                </a:solidFill>
              </a:rPr>
              <a:t>The Association’s Purpose</a:t>
            </a:r>
            <a:endParaRPr lang="en-US" sz="4000" dirty="0">
              <a:solidFill>
                <a:srgbClr val="D99B0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59576" y="2266340"/>
            <a:ext cx="5940870" cy="2637711"/>
          </a:xfrm>
        </p:spPr>
        <p:txBody>
          <a:bodyPr/>
          <a:lstStyle/>
          <a:p>
            <a:r>
              <a:rPr lang="en-US" sz="1500" dirty="0"/>
              <a:t>To educate </a:t>
            </a:r>
            <a:r>
              <a:rPr lang="en-US" sz="1500" dirty="0" smtClean="0"/>
              <a:t>parents on a variety of child-rearing issues</a:t>
            </a:r>
            <a:endParaRPr lang="en-US" sz="1500" dirty="0"/>
          </a:p>
          <a:p>
            <a:r>
              <a:rPr lang="en-US" sz="1500" dirty="0"/>
              <a:t>To promote </a:t>
            </a:r>
            <a:r>
              <a:rPr lang="en-US" sz="1500" dirty="0" smtClean="0"/>
              <a:t>cooperation of home, church, school, and community</a:t>
            </a:r>
            <a:endParaRPr lang="en-US" sz="1500" dirty="0"/>
          </a:p>
          <a:p>
            <a:r>
              <a:rPr lang="en-US" sz="1500" dirty="0"/>
              <a:t>To give </a:t>
            </a:r>
            <a:r>
              <a:rPr lang="en-US" sz="1500" dirty="0" smtClean="0"/>
              <a:t>guidance to the school and the church</a:t>
            </a:r>
            <a:endParaRPr lang="en-US" sz="1500" dirty="0"/>
          </a:p>
          <a:p>
            <a:r>
              <a:rPr lang="en-US" sz="1500" dirty="0"/>
              <a:t>To provide an opportunity for the </a:t>
            </a:r>
            <a:r>
              <a:rPr lang="en-US" sz="1500" dirty="0" smtClean="0"/>
              <a:t>Association </a:t>
            </a:r>
            <a:r>
              <a:rPr lang="en-US" sz="1500" dirty="0"/>
              <a:t>relationships to develop. </a:t>
            </a:r>
          </a:p>
          <a:p>
            <a:r>
              <a:rPr lang="en-US" sz="1500" dirty="0"/>
              <a:t>To support the church </a:t>
            </a:r>
            <a:r>
              <a:rPr lang="en-US" sz="1500" dirty="0" smtClean="0"/>
              <a:t>school economically, and within the </a:t>
            </a:r>
            <a:r>
              <a:rPr lang="en-US" sz="1500" dirty="0" smtClean="0"/>
              <a:t>community.</a:t>
            </a:r>
            <a:endParaRPr lang="en-US" sz="1500" dirty="0"/>
          </a:p>
          <a:p>
            <a:r>
              <a:rPr lang="en-US" sz="1500" dirty="0"/>
              <a:t>To strengthen the relationship between </a:t>
            </a:r>
            <a:r>
              <a:rPr lang="en-US" sz="1500" dirty="0" smtClean="0"/>
              <a:t>the home and the school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1854168"/>
            <a:ext cx="265496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96260" y="2724455"/>
            <a:ext cx="26005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83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3884" y="2888558"/>
            <a:ext cx="4733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unite endeavors </a:t>
            </a:r>
            <a:r>
              <a:rPr lang="en-US" dirty="0"/>
              <a:t>to provide Seventh-day Adventist Christian education for the children.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586835" y="1960930"/>
            <a:ext cx="6260904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D99B01"/>
                </a:solidFill>
              </a:rPr>
              <a:t>Bridging Home, Church &amp; School</a:t>
            </a:r>
            <a:endParaRPr lang="en-US" sz="3600" dirty="0">
              <a:solidFill>
                <a:srgbClr val="D99B01"/>
              </a:solidFill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520"/>
            <a:ext cx="3503065" cy="34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83" y="2293771"/>
            <a:ext cx="4805632" cy="2110440"/>
          </a:xfrm>
        </p:spPr>
        <p:txBody>
          <a:bodyPr>
            <a:normAutofit/>
          </a:bodyPr>
          <a:lstStyle/>
          <a:p>
            <a:r>
              <a:rPr lang="en-US" sz="1900" b="1" dirty="0">
                <a:latin typeface="Arial Narrow" panose="020B0606020202030204" pitchFamily="34" charset="0"/>
              </a:rPr>
              <a:t>Our schools alone cannot provide the complete education children must have</a:t>
            </a:r>
            <a:r>
              <a:rPr lang="en-US" sz="1900" b="1" dirty="0" smtClean="0">
                <a:latin typeface="Arial Narrow" panose="020B0606020202030204" pitchFamily="34" charset="0"/>
              </a:rPr>
              <a:t>.</a:t>
            </a:r>
            <a:br>
              <a:rPr lang="en-US" sz="1900" b="1" dirty="0" smtClean="0">
                <a:latin typeface="Arial Narrow" panose="020B0606020202030204" pitchFamily="34" charset="0"/>
              </a:rPr>
            </a:br>
            <a:endParaRPr lang="en-US" sz="1900" b="1" dirty="0">
              <a:latin typeface="Arial Narrow" panose="020B0606020202030204" pitchFamily="34" charset="0"/>
            </a:endParaRPr>
          </a:p>
          <a:p>
            <a:r>
              <a:rPr lang="en-US" sz="1900" b="1" dirty="0">
                <a:latin typeface="Arial Narrow" panose="020B0606020202030204" pitchFamily="34" charset="0"/>
              </a:rPr>
              <a:t>Parent involvement is all about the children and making sure they receive the kind </a:t>
            </a:r>
            <a:r>
              <a:rPr lang="en-US" sz="1900" b="1" dirty="0" smtClean="0">
                <a:latin typeface="Arial Narrow" panose="020B0606020202030204" pitchFamily="34" charset="0"/>
              </a:rPr>
              <a:t>of education </a:t>
            </a:r>
            <a:r>
              <a:rPr lang="en-US" sz="1900" b="1" dirty="0">
                <a:latin typeface="Arial Narrow" panose="020B0606020202030204" pitchFamily="34" charset="0"/>
              </a:rPr>
              <a:t>they deserve and must have</a:t>
            </a:r>
            <a:r>
              <a:rPr lang="en-US" sz="1900" b="1" dirty="0" smtClean="0">
                <a:latin typeface="Arial Narrow" panose="020B0606020202030204" pitchFamily="34" charset="0"/>
              </a:rPr>
              <a:t>.</a:t>
            </a:r>
          </a:p>
          <a:p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6260" y="1655520"/>
            <a:ext cx="5467260" cy="436930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rgbClr val="D99B01"/>
                </a:solidFill>
              </a:rPr>
              <a:t>Realities of the School Experience</a:t>
            </a:r>
            <a:endParaRPr lang="en-US" sz="3000" dirty="0">
              <a:solidFill>
                <a:srgbClr val="D99B0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30116" y="1960930"/>
            <a:ext cx="3970330" cy="3207171"/>
            <a:chOff x="5663563" y="2671805"/>
            <a:chExt cx="3489587" cy="2190520"/>
          </a:xfrm>
        </p:grpSpPr>
        <p:pic>
          <p:nvPicPr>
            <p:cNvPr id="7170" name="Picture 2" descr="Image result for home and school participation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74"/>
            <a:stretch/>
          </p:blipFill>
          <p:spPr bwMode="auto">
            <a:xfrm>
              <a:off x="5663563" y="2671805"/>
              <a:ext cx="3489587" cy="191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946345" y="4503432"/>
              <a:ext cx="3197655" cy="358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5182820" y="4652902"/>
            <a:ext cx="3817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achieveme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15" y="1531442"/>
            <a:ext cx="7831390" cy="36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443274"/>
          </a:xfrm>
        </p:spPr>
        <p:txBody>
          <a:bodyPr/>
          <a:lstStyle/>
          <a:p>
            <a:r>
              <a:rPr lang="en-US" sz="1800" dirty="0" smtClean="0"/>
              <a:t>Research finds that while socioeconomic status is important, the </a:t>
            </a:r>
            <a:r>
              <a:rPr lang="en-US" sz="1800" b="1" dirty="0" smtClean="0"/>
              <a:t>best predictors of student achievement are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A home environment that encourages learning.</a:t>
            </a:r>
          </a:p>
          <a:p>
            <a:pPr lvl="1"/>
            <a:r>
              <a:rPr lang="en-US" sz="1800" dirty="0" smtClean="0"/>
              <a:t>Parents’ high expectations for achievement and future careers. 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246" y="1502815"/>
            <a:ext cx="8246070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D99B01"/>
                </a:solidFill>
              </a:rPr>
              <a:t>Parent Involvement &amp; Student Achievement</a:t>
            </a:r>
            <a:endParaRPr lang="en-US" dirty="0">
              <a:solidFill>
                <a:srgbClr val="D99B0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49" y="2113634"/>
            <a:ext cx="6008985" cy="268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work toward the goal of enrolling every child of the c</a:t>
            </a:r>
            <a:r>
              <a:rPr lang="en-US" dirty="0" smtClean="0"/>
              <a:t>hurch </a:t>
            </a:r>
            <a:r>
              <a:rPr lang="en-US" dirty="0"/>
              <a:t>in the </a:t>
            </a:r>
            <a:r>
              <a:rPr lang="en-US" dirty="0" smtClean="0"/>
              <a:t>church school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i="1" dirty="0"/>
              <a:t>Earnest endeavor should be made to provide ways for disadvantaged children to attend church school so that no Seventh-day Adventist child will miss the opportunity of a Seventh-day Adventist education.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1502815"/>
            <a:ext cx="8246070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D99B01"/>
                </a:solidFill>
              </a:rPr>
              <a:t>The Charge for the Association</a:t>
            </a:r>
            <a:endParaRPr lang="en-US" dirty="0">
              <a:solidFill>
                <a:srgbClr val="D99B0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5593" y="2266340"/>
            <a:ext cx="2288575" cy="2877160"/>
            <a:chOff x="205315" y="1960930"/>
            <a:chExt cx="2480735" cy="28915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80" t="50407" r="29960" b="29218"/>
            <a:stretch/>
          </p:blipFill>
          <p:spPr>
            <a:xfrm>
              <a:off x="205315" y="2724455"/>
              <a:ext cx="2480735" cy="21280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16" t="20312" r="44217" b="64844"/>
            <a:stretch/>
          </p:blipFill>
          <p:spPr>
            <a:xfrm>
              <a:off x="1212490" y="1960930"/>
              <a:ext cx="610821" cy="76352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9881"/>
            <a:ext cx="9144000" cy="3640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35800" y="2754570"/>
            <a:ext cx="5659235" cy="1317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 Promote Adventist education in the local </a:t>
            </a:r>
            <a:b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church and community in cooperation </a:t>
            </a:r>
            <a:b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with the school administration and church </a:t>
            </a:r>
            <a:b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education secretary.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75" y="2571750"/>
            <a:ext cx="1527050" cy="122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6260" y="4098800"/>
            <a:ext cx="2595985" cy="4581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responsibility clip 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60" y="2307854"/>
            <a:ext cx="3675249" cy="28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48965" y="1808225"/>
            <a:ext cx="8246070" cy="61082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D99B01"/>
                </a:solidFill>
              </a:rPr>
              <a:t>Association Leader’s Chief Responsibility</a:t>
            </a:r>
            <a:endParaRPr lang="en-US" dirty="0">
              <a:solidFill>
                <a:srgbClr val="D99B0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-24235"/>
            <a:ext cx="916230" cy="802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4652902"/>
            <a:ext cx="2809950" cy="3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711</Words>
  <Application>Microsoft Office PowerPoint</Application>
  <PresentationFormat>On-screen Show (16:9)</PresentationFormat>
  <Paragraphs>79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Abadi MT Condensed Light</vt:lpstr>
      <vt:lpstr>Aharoni</vt:lpstr>
      <vt:lpstr>Arial</vt:lpstr>
      <vt:lpstr>Arial Narrow</vt:lpstr>
      <vt:lpstr>Calibri</vt:lpstr>
      <vt:lpstr>Wingdings</vt:lpstr>
      <vt:lpstr>Office Theme</vt:lpstr>
      <vt:lpstr>Leadership Workshop Kim Gaiter, EdS – Vice President for Education Michael J. Cookenmaster, EdD – Associate Superintendent</vt:lpstr>
      <vt:lpstr>Reflection</vt:lpstr>
      <vt:lpstr>The Association</vt:lpstr>
      <vt:lpstr>The Association’s Purpose</vt:lpstr>
      <vt:lpstr>PowerPoint Presentation</vt:lpstr>
      <vt:lpstr>Realities of the School Experience</vt:lpstr>
      <vt:lpstr>Parent Involvement &amp; Student Achievement</vt:lpstr>
      <vt:lpstr>The Charge for the Association</vt:lpstr>
      <vt:lpstr>PowerPoint Presentation</vt:lpstr>
      <vt:lpstr>DON’T DO IT ALONE!</vt:lpstr>
      <vt:lpstr>We have an association!  </vt:lpstr>
      <vt:lpstr>Know Your Audience</vt:lpstr>
      <vt:lpstr>Millennial Parents</vt:lpstr>
      <vt:lpstr>Time, Time…Who’s Got the Time?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Michael Cookenmaster</cp:lastModifiedBy>
  <cp:revision>203</cp:revision>
  <dcterms:created xsi:type="dcterms:W3CDTF">2013-08-21T19:17:07Z</dcterms:created>
  <dcterms:modified xsi:type="dcterms:W3CDTF">2019-01-06T18:22:30Z</dcterms:modified>
</cp:coreProperties>
</file>