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58" r:id="rId4"/>
    <p:sldId id="259" r:id="rId5"/>
    <p:sldId id="273" r:id="rId6"/>
    <p:sldId id="257" r:id="rId7"/>
    <p:sldId id="262" r:id="rId8"/>
    <p:sldId id="266" r:id="rId9"/>
    <p:sldId id="267" r:id="rId10"/>
    <p:sldId id="260" r:id="rId11"/>
    <p:sldId id="261" r:id="rId12"/>
    <p:sldId id="263" r:id="rId13"/>
    <p:sldId id="264" r:id="rId14"/>
    <p:sldId id="265" r:id="rId15"/>
    <p:sldId id="268" r:id="rId16"/>
    <p:sldId id="269" r:id="rId17"/>
    <p:sldId id="270" r:id="rId18"/>
    <p:sldId id="27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B69"/>
    <a:srgbClr val="EBE600"/>
    <a:srgbClr val="00BC00"/>
    <a:srgbClr val="00D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3" d="100"/>
          <a:sy n="83" d="100"/>
        </p:scale>
        <p:origin x="56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7D7936-E4C3-4A6D-833F-2FDC9F510DC6}" type="doc">
      <dgm:prSet loTypeId="urn:microsoft.com/office/officeart/2005/8/layout/pyramid1" loCatId="pyramid" qsTypeId="urn:microsoft.com/office/officeart/2005/8/quickstyle/simple1" qsCatId="simple" csTypeId="urn:microsoft.com/office/officeart/2005/8/colors/accent1_2" csCatId="accent1" phldr="1"/>
      <dgm:spPr/>
    </dgm:pt>
    <dgm:pt modelId="{43416B04-E1CC-4680-B721-CD5F1CD0D01E}">
      <dgm:prSet phldrT="[Text]" custT="1"/>
      <dgm:spPr>
        <a:solidFill>
          <a:srgbClr val="CFE7B7"/>
        </a:solidFill>
        <a:ln w="28575">
          <a:solidFill>
            <a:srgbClr val="669933"/>
          </a:solidFill>
        </a:ln>
      </dgm:spPr>
      <dgm:t>
        <a:bodyPr/>
        <a:lstStyle/>
        <a:p>
          <a:r>
            <a:rPr lang="en-US" sz="1600" dirty="0">
              <a:latin typeface="Arial"/>
              <a:cs typeface="Arial"/>
            </a:rPr>
            <a:t>Summative State Assessments</a:t>
          </a:r>
        </a:p>
      </dgm:t>
    </dgm:pt>
    <dgm:pt modelId="{ADD18AD0-5E75-4234-B8ED-1C4DF79C0961}" type="parTrans" cxnId="{828CCAB8-413A-48AB-8919-904A3497B910}">
      <dgm:prSet/>
      <dgm:spPr/>
      <dgm:t>
        <a:bodyPr/>
        <a:lstStyle/>
        <a:p>
          <a:endParaRPr lang="en-US"/>
        </a:p>
      </dgm:t>
    </dgm:pt>
    <dgm:pt modelId="{0585FAFA-8911-41FE-A9CB-C895341F8862}" type="sibTrans" cxnId="{828CCAB8-413A-48AB-8919-904A3497B910}">
      <dgm:prSet/>
      <dgm:spPr/>
      <dgm:t>
        <a:bodyPr/>
        <a:lstStyle/>
        <a:p>
          <a:endParaRPr lang="en-US"/>
        </a:p>
      </dgm:t>
    </dgm:pt>
    <dgm:pt modelId="{BF2AA0CD-6A4D-4F97-949D-15166BA5BB21}">
      <dgm:prSet phldrT="[Text]" custT="1"/>
      <dgm:spPr>
        <a:solidFill>
          <a:srgbClr val="CFE7B7"/>
        </a:solidFill>
        <a:ln w="28575">
          <a:solidFill>
            <a:srgbClr val="669933"/>
          </a:solidFill>
        </a:ln>
      </dgm:spPr>
      <dgm:t>
        <a:bodyPr/>
        <a:lstStyle/>
        <a:p>
          <a:r>
            <a:rPr lang="en-US" sz="2800" dirty="0">
              <a:latin typeface="Arial"/>
              <a:cs typeface="Arial"/>
            </a:rPr>
            <a:t>Formative Common Assessments</a:t>
          </a:r>
        </a:p>
      </dgm:t>
    </dgm:pt>
    <dgm:pt modelId="{1F2FA4FA-B4EB-4075-B408-3542CF998F82}" type="parTrans" cxnId="{0EB6B677-B5B6-46E8-B5E8-9607CA364705}">
      <dgm:prSet/>
      <dgm:spPr/>
      <dgm:t>
        <a:bodyPr/>
        <a:lstStyle/>
        <a:p>
          <a:endParaRPr lang="en-US"/>
        </a:p>
      </dgm:t>
    </dgm:pt>
    <dgm:pt modelId="{81D11872-06AE-46AD-9007-EE3967C511E1}" type="sibTrans" cxnId="{0EB6B677-B5B6-46E8-B5E8-9607CA364705}">
      <dgm:prSet/>
      <dgm:spPr/>
      <dgm:t>
        <a:bodyPr/>
        <a:lstStyle/>
        <a:p>
          <a:endParaRPr lang="en-US"/>
        </a:p>
      </dgm:t>
    </dgm:pt>
    <dgm:pt modelId="{22FB17B4-0E64-4E0B-AD61-44C6CDDCC410}">
      <dgm:prSet phldrT="[Text]" custT="1"/>
      <dgm:spPr>
        <a:solidFill>
          <a:srgbClr val="CFE7B7"/>
        </a:solidFill>
        <a:ln w="28575">
          <a:solidFill>
            <a:srgbClr val="669933"/>
          </a:solidFill>
        </a:ln>
      </dgm:spPr>
      <dgm:t>
        <a:bodyPr/>
        <a:lstStyle/>
        <a:p>
          <a:r>
            <a:rPr lang="en-US" sz="2800" dirty="0">
              <a:latin typeface="Arial"/>
              <a:cs typeface="Arial"/>
            </a:rPr>
            <a:t>Formative Classroom Assessments</a:t>
          </a:r>
        </a:p>
      </dgm:t>
    </dgm:pt>
    <dgm:pt modelId="{67E1560B-B07B-4F70-A4D8-87B4458D522B}" type="parTrans" cxnId="{3C87710D-B312-4191-A04B-D281ACBB13CC}">
      <dgm:prSet/>
      <dgm:spPr/>
      <dgm:t>
        <a:bodyPr/>
        <a:lstStyle/>
        <a:p>
          <a:endParaRPr lang="en-US"/>
        </a:p>
      </dgm:t>
    </dgm:pt>
    <dgm:pt modelId="{B3F286D0-02B5-4723-B7C1-7BF4531B649C}" type="sibTrans" cxnId="{3C87710D-B312-4191-A04B-D281ACBB13CC}">
      <dgm:prSet/>
      <dgm:spPr/>
      <dgm:t>
        <a:bodyPr/>
        <a:lstStyle/>
        <a:p>
          <a:endParaRPr lang="en-US"/>
        </a:p>
      </dgm:t>
    </dgm:pt>
    <dgm:pt modelId="{F9B6525C-AF27-4C80-A232-5470F253BA27}">
      <dgm:prSet custT="1"/>
      <dgm:spPr>
        <a:solidFill>
          <a:srgbClr val="CFE7B7"/>
        </a:solidFill>
        <a:ln w="28575">
          <a:solidFill>
            <a:srgbClr val="669933"/>
          </a:solidFill>
        </a:ln>
      </dgm:spPr>
      <dgm:t>
        <a:bodyPr/>
        <a:lstStyle/>
        <a:p>
          <a:r>
            <a:rPr lang="en-US" sz="2000" dirty="0">
              <a:latin typeface="Arial"/>
              <a:cs typeface="Arial"/>
            </a:rPr>
            <a:t>Demographics and Perceptions</a:t>
          </a:r>
        </a:p>
      </dgm:t>
    </dgm:pt>
    <dgm:pt modelId="{7644D7B5-C53E-4CE4-B408-A62BA150827D}" type="parTrans" cxnId="{ABA2E4EE-FA0F-4154-ABF3-A8443CA3739B}">
      <dgm:prSet/>
      <dgm:spPr/>
      <dgm:t>
        <a:bodyPr/>
        <a:lstStyle/>
        <a:p>
          <a:endParaRPr lang="en-US"/>
        </a:p>
      </dgm:t>
    </dgm:pt>
    <dgm:pt modelId="{83DB5F86-4127-434F-9D01-7CDD59FDC33E}" type="sibTrans" cxnId="{ABA2E4EE-FA0F-4154-ABF3-A8443CA3739B}">
      <dgm:prSet/>
      <dgm:spPr/>
      <dgm:t>
        <a:bodyPr/>
        <a:lstStyle/>
        <a:p>
          <a:endParaRPr lang="en-US"/>
        </a:p>
      </dgm:t>
    </dgm:pt>
    <dgm:pt modelId="{504ED44F-6538-404E-94E4-9D99ED7C76E9}">
      <dgm:prSet custT="1"/>
      <dgm:spPr>
        <a:solidFill>
          <a:srgbClr val="CFE7B7"/>
        </a:solidFill>
        <a:ln w="28575">
          <a:solidFill>
            <a:srgbClr val="669933"/>
          </a:solidFill>
        </a:ln>
      </dgm:spPr>
      <dgm:t>
        <a:bodyPr/>
        <a:lstStyle/>
        <a:p>
          <a:r>
            <a:rPr lang="en-US" sz="2800" dirty="0">
              <a:latin typeface="Arial"/>
              <a:cs typeface="Arial"/>
            </a:rPr>
            <a:t>Benchmark Assessments</a:t>
          </a:r>
        </a:p>
      </dgm:t>
    </dgm:pt>
    <dgm:pt modelId="{F45C796B-BEFE-4F49-B076-72F61F67E13A}" type="parTrans" cxnId="{05315B5B-CA2C-4ED0-AE8A-3BAF6E5A8CE4}">
      <dgm:prSet/>
      <dgm:spPr/>
      <dgm:t>
        <a:bodyPr/>
        <a:lstStyle/>
        <a:p>
          <a:endParaRPr lang="en-US"/>
        </a:p>
      </dgm:t>
    </dgm:pt>
    <dgm:pt modelId="{82CFD2C8-B94F-4590-9FFE-43D5642F783E}" type="sibTrans" cxnId="{05315B5B-CA2C-4ED0-AE8A-3BAF6E5A8CE4}">
      <dgm:prSet/>
      <dgm:spPr/>
      <dgm:t>
        <a:bodyPr/>
        <a:lstStyle/>
        <a:p>
          <a:endParaRPr lang="en-US"/>
        </a:p>
      </dgm:t>
    </dgm:pt>
    <dgm:pt modelId="{0DA555AD-4125-4F4D-A1FF-B6EA35B20C4B}" type="pres">
      <dgm:prSet presAssocID="{577D7936-E4C3-4A6D-833F-2FDC9F510DC6}" presName="Name0" presStyleCnt="0">
        <dgm:presLayoutVars>
          <dgm:dir/>
          <dgm:animLvl val="lvl"/>
          <dgm:resizeHandles val="exact"/>
        </dgm:presLayoutVars>
      </dgm:prSet>
      <dgm:spPr/>
    </dgm:pt>
    <dgm:pt modelId="{58FF91FD-E034-4D6D-B212-0534BB76CA4F}" type="pres">
      <dgm:prSet presAssocID="{43416B04-E1CC-4680-B721-CD5F1CD0D01E}" presName="Name8" presStyleCnt="0"/>
      <dgm:spPr/>
    </dgm:pt>
    <dgm:pt modelId="{CED2E490-E58C-4934-A977-DF044E0924F9}" type="pres">
      <dgm:prSet presAssocID="{43416B04-E1CC-4680-B721-CD5F1CD0D01E}" presName="level" presStyleLbl="node1" presStyleIdx="0" presStyleCnt="5" custScaleX="101035">
        <dgm:presLayoutVars>
          <dgm:chMax val="1"/>
          <dgm:bulletEnabled val="1"/>
        </dgm:presLayoutVars>
      </dgm:prSet>
      <dgm:spPr/>
    </dgm:pt>
    <dgm:pt modelId="{2312DEC8-F53D-4FC5-BE8B-7A1E368928DA}" type="pres">
      <dgm:prSet presAssocID="{43416B04-E1CC-4680-B721-CD5F1CD0D01E}" presName="levelTx" presStyleLbl="revTx" presStyleIdx="0" presStyleCnt="0">
        <dgm:presLayoutVars>
          <dgm:chMax val="1"/>
          <dgm:bulletEnabled val="1"/>
        </dgm:presLayoutVars>
      </dgm:prSet>
      <dgm:spPr/>
    </dgm:pt>
    <dgm:pt modelId="{75FB222A-2E9B-4D49-84AB-6F55BCECD4FD}" type="pres">
      <dgm:prSet presAssocID="{F9B6525C-AF27-4C80-A232-5470F253BA27}" presName="Name8" presStyleCnt="0"/>
      <dgm:spPr/>
    </dgm:pt>
    <dgm:pt modelId="{113861AA-D6CA-430E-8B2E-50EABC9CC782}" type="pres">
      <dgm:prSet presAssocID="{F9B6525C-AF27-4C80-A232-5470F253BA27}" presName="level" presStyleLbl="node1" presStyleIdx="1" presStyleCnt="5">
        <dgm:presLayoutVars>
          <dgm:chMax val="1"/>
          <dgm:bulletEnabled val="1"/>
        </dgm:presLayoutVars>
      </dgm:prSet>
      <dgm:spPr/>
    </dgm:pt>
    <dgm:pt modelId="{B020D335-602C-4947-9045-6261D6565B32}" type="pres">
      <dgm:prSet presAssocID="{F9B6525C-AF27-4C80-A232-5470F253BA27}" presName="levelTx" presStyleLbl="revTx" presStyleIdx="0" presStyleCnt="0">
        <dgm:presLayoutVars>
          <dgm:chMax val="1"/>
          <dgm:bulletEnabled val="1"/>
        </dgm:presLayoutVars>
      </dgm:prSet>
      <dgm:spPr/>
    </dgm:pt>
    <dgm:pt modelId="{71F2373B-47F2-4BBE-B1D3-50198E1961E3}" type="pres">
      <dgm:prSet presAssocID="{504ED44F-6538-404E-94E4-9D99ED7C76E9}" presName="Name8" presStyleCnt="0"/>
      <dgm:spPr/>
    </dgm:pt>
    <dgm:pt modelId="{298A99CA-C4E9-4252-8449-DAD292067DF6}" type="pres">
      <dgm:prSet presAssocID="{504ED44F-6538-404E-94E4-9D99ED7C76E9}" presName="level" presStyleLbl="node1" presStyleIdx="2" presStyleCnt="5">
        <dgm:presLayoutVars>
          <dgm:chMax val="1"/>
          <dgm:bulletEnabled val="1"/>
        </dgm:presLayoutVars>
      </dgm:prSet>
      <dgm:spPr/>
    </dgm:pt>
    <dgm:pt modelId="{18BCC603-C143-478C-8D8D-9DE9F71783E8}" type="pres">
      <dgm:prSet presAssocID="{504ED44F-6538-404E-94E4-9D99ED7C76E9}" presName="levelTx" presStyleLbl="revTx" presStyleIdx="0" presStyleCnt="0">
        <dgm:presLayoutVars>
          <dgm:chMax val="1"/>
          <dgm:bulletEnabled val="1"/>
        </dgm:presLayoutVars>
      </dgm:prSet>
      <dgm:spPr/>
    </dgm:pt>
    <dgm:pt modelId="{DA9C0ACC-760B-4EDC-98A9-F757E1D6E4FD}" type="pres">
      <dgm:prSet presAssocID="{BF2AA0CD-6A4D-4F97-949D-15166BA5BB21}" presName="Name8" presStyleCnt="0"/>
      <dgm:spPr/>
    </dgm:pt>
    <dgm:pt modelId="{5E35CA94-F930-459B-9F30-94266F1034F0}" type="pres">
      <dgm:prSet presAssocID="{BF2AA0CD-6A4D-4F97-949D-15166BA5BB21}" presName="level" presStyleLbl="node1" presStyleIdx="3" presStyleCnt="5">
        <dgm:presLayoutVars>
          <dgm:chMax val="1"/>
          <dgm:bulletEnabled val="1"/>
        </dgm:presLayoutVars>
      </dgm:prSet>
      <dgm:spPr/>
    </dgm:pt>
    <dgm:pt modelId="{F8230E1E-574F-4B8D-B349-543542FE0EE3}" type="pres">
      <dgm:prSet presAssocID="{BF2AA0CD-6A4D-4F97-949D-15166BA5BB21}" presName="levelTx" presStyleLbl="revTx" presStyleIdx="0" presStyleCnt="0">
        <dgm:presLayoutVars>
          <dgm:chMax val="1"/>
          <dgm:bulletEnabled val="1"/>
        </dgm:presLayoutVars>
      </dgm:prSet>
      <dgm:spPr/>
    </dgm:pt>
    <dgm:pt modelId="{E8E97314-18DE-45A5-8464-A1F63063DF2D}" type="pres">
      <dgm:prSet presAssocID="{22FB17B4-0E64-4E0B-AD61-44C6CDDCC410}" presName="Name8" presStyleCnt="0"/>
      <dgm:spPr/>
    </dgm:pt>
    <dgm:pt modelId="{4E1F2D57-5E82-4E1A-B3CB-B1D684E64D20}" type="pres">
      <dgm:prSet presAssocID="{22FB17B4-0E64-4E0B-AD61-44C6CDDCC410}" presName="level" presStyleLbl="node1" presStyleIdx="4" presStyleCnt="5">
        <dgm:presLayoutVars>
          <dgm:chMax val="1"/>
          <dgm:bulletEnabled val="1"/>
        </dgm:presLayoutVars>
      </dgm:prSet>
      <dgm:spPr/>
    </dgm:pt>
    <dgm:pt modelId="{7D2B957F-6ADC-4FAD-A9D6-F5B0A478F8F6}" type="pres">
      <dgm:prSet presAssocID="{22FB17B4-0E64-4E0B-AD61-44C6CDDCC410}" presName="levelTx" presStyleLbl="revTx" presStyleIdx="0" presStyleCnt="0">
        <dgm:presLayoutVars>
          <dgm:chMax val="1"/>
          <dgm:bulletEnabled val="1"/>
        </dgm:presLayoutVars>
      </dgm:prSet>
      <dgm:spPr/>
    </dgm:pt>
  </dgm:ptLst>
  <dgm:cxnLst>
    <dgm:cxn modelId="{7444CF01-6311-4A11-AD64-EF2C7602CE96}" type="presOf" srcId="{43416B04-E1CC-4680-B721-CD5F1CD0D01E}" destId="{2312DEC8-F53D-4FC5-BE8B-7A1E368928DA}" srcOrd="1" destOrd="0" presId="urn:microsoft.com/office/officeart/2005/8/layout/pyramid1"/>
    <dgm:cxn modelId="{3C87710D-B312-4191-A04B-D281ACBB13CC}" srcId="{577D7936-E4C3-4A6D-833F-2FDC9F510DC6}" destId="{22FB17B4-0E64-4E0B-AD61-44C6CDDCC410}" srcOrd="4" destOrd="0" parTransId="{67E1560B-B07B-4F70-A4D8-87B4458D522B}" sibTransId="{B3F286D0-02B5-4723-B7C1-7BF4531B649C}"/>
    <dgm:cxn modelId="{9989931E-996B-4124-8E28-1A44898A7E86}" type="presOf" srcId="{BF2AA0CD-6A4D-4F97-949D-15166BA5BB21}" destId="{F8230E1E-574F-4B8D-B349-543542FE0EE3}" srcOrd="1" destOrd="0" presId="urn:microsoft.com/office/officeart/2005/8/layout/pyramid1"/>
    <dgm:cxn modelId="{7AF6E429-DFCD-4463-BFBB-37F1DA3C4A32}" type="presOf" srcId="{504ED44F-6538-404E-94E4-9D99ED7C76E9}" destId="{18BCC603-C143-478C-8D8D-9DE9F71783E8}" srcOrd="1" destOrd="0" presId="urn:microsoft.com/office/officeart/2005/8/layout/pyramid1"/>
    <dgm:cxn modelId="{05315B5B-CA2C-4ED0-AE8A-3BAF6E5A8CE4}" srcId="{577D7936-E4C3-4A6D-833F-2FDC9F510DC6}" destId="{504ED44F-6538-404E-94E4-9D99ED7C76E9}" srcOrd="2" destOrd="0" parTransId="{F45C796B-BEFE-4F49-B076-72F61F67E13A}" sibTransId="{82CFD2C8-B94F-4590-9FFE-43D5642F783E}"/>
    <dgm:cxn modelId="{F43D5177-FB10-4A97-901C-B5B2D01FCEA4}" type="presOf" srcId="{BF2AA0CD-6A4D-4F97-949D-15166BA5BB21}" destId="{5E35CA94-F930-459B-9F30-94266F1034F0}" srcOrd="0" destOrd="0" presId="urn:microsoft.com/office/officeart/2005/8/layout/pyramid1"/>
    <dgm:cxn modelId="{0EB6B677-B5B6-46E8-B5E8-9607CA364705}" srcId="{577D7936-E4C3-4A6D-833F-2FDC9F510DC6}" destId="{BF2AA0CD-6A4D-4F97-949D-15166BA5BB21}" srcOrd="3" destOrd="0" parTransId="{1F2FA4FA-B4EB-4075-B408-3542CF998F82}" sibTransId="{81D11872-06AE-46AD-9007-EE3967C511E1}"/>
    <dgm:cxn modelId="{DA54957A-AAAD-48F7-B0FE-069C9E5430C9}" type="presOf" srcId="{22FB17B4-0E64-4E0B-AD61-44C6CDDCC410}" destId="{4E1F2D57-5E82-4E1A-B3CB-B1D684E64D20}" srcOrd="0" destOrd="0" presId="urn:microsoft.com/office/officeart/2005/8/layout/pyramid1"/>
    <dgm:cxn modelId="{5898A697-9C6E-4185-9C96-953559E5F410}" type="presOf" srcId="{577D7936-E4C3-4A6D-833F-2FDC9F510DC6}" destId="{0DA555AD-4125-4F4D-A1FF-B6EA35B20C4B}" srcOrd="0" destOrd="0" presId="urn:microsoft.com/office/officeart/2005/8/layout/pyramid1"/>
    <dgm:cxn modelId="{6094CDAC-DB90-470F-A3B5-92897F321DB7}" type="presOf" srcId="{504ED44F-6538-404E-94E4-9D99ED7C76E9}" destId="{298A99CA-C4E9-4252-8449-DAD292067DF6}" srcOrd="0" destOrd="0" presId="urn:microsoft.com/office/officeart/2005/8/layout/pyramid1"/>
    <dgm:cxn modelId="{828CCAB8-413A-48AB-8919-904A3497B910}" srcId="{577D7936-E4C3-4A6D-833F-2FDC9F510DC6}" destId="{43416B04-E1CC-4680-B721-CD5F1CD0D01E}" srcOrd="0" destOrd="0" parTransId="{ADD18AD0-5E75-4234-B8ED-1C4DF79C0961}" sibTransId="{0585FAFA-8911-41FE-A9CB-C895341F8862}"/>
    <dgm:cxn modelId="{638744BE-379E-4C75-9BBC-A977589C472B}" type="presOf" srcId="{22FB17B4-0E64-4E0B-AD61-44C6CDDCC410}" destId="{7D2B957F-6ADC-4FAD-A9D6-F5B0A478F8F6}" srcOrd="1" destOrd="0" presId="urn:microsoft.com/office/officeart/2005/8/layout/pyramid1"/>
    <dgm:cxn modelId="{43BDA4C5-B4B8-49CB-9282-CF945E6D15E2}" type="presOf" srcId="{43416B04-E1CC-4680-B721-CD5F1CD0D01E}" destId="{CED2E490-E58C-4934-A977-DF044E0924F9}" srcOrd="0" destOrd="0" presId="urn:microsoft.com/office/officeart/2005/8/layout/pyramid1"/>
    <dgm:cxn modelId="{9EB65FD9-A742-4573-B683-93C4944E006C}" type="presOf" srcId="{F9B6525C-AF27-4C80-A232-5470F253BA27}" destId="{B020D335-602C-4947-9045-6261D6565B32}" srcOrd="1" destOrd="0" presId="urn:microsoft.com/office/officeart/2005/8/layout/pyramid1"/>
    <dgm:cxn modelId="{910898DD-2DC4-4142-A7CD-7D2FDBEFDA3D}" type="presOf" srcId="{F9B6525C-AF27-4C80-A232-5470F253BA27}" destId="{113861AA-D6CA-430E-8B2E-50EABC9CC782}" srcOrd="0" destOrd="0" presId="urn:microsoft.com/office/officeart/2005/8/layout/pyramid1"/>
    <dgm:cxn modelId="{ABA2E4EE-FA0F-4154-ABF3-A8443CA3739B}" srcId="{577D7936-E4C3-4A6D-833F-2FDC9F510DC6}" destId="{F9B6525C-AF27-4C80-A232-5470F253BA27}" srcOrd="1" destOrd="0" parTransId="{7644D7B5-C53E-4CE4-B408-A62BA150827D}" sibTransId="{83DB5F86-4127-434F-9D01-7CDD59FDC33E}"/>
    <dgm:cxn modelId="{0FF1F3E2-9A30-4E10-9CB4-A662453C51F1}" type="presParOf" srcId="{0DA555AD-4125-4F4D-A1FF-B6EA35B20C4B}" destId="{58FF91FD-E034-4D6D-B212-0534BB76CA4F}" srcOrd="0" destOrd="0" presId="urn:microsoft.com/office/officeart/2005/8/layout/pyramid1"/>
    <dgm:cxn modelId="{9B7BF2AE-D992-4DB2-85E8-568D5914FA44}" type="presParOf" srcId="{58FF91FD-E034-4D6D-B212-0534BB76CA4F}" destId="{CED2E490-E58C-4934-A977-DF044E0924F9}" srcOrd="0" destOrd="0" presId="urn:microsoft.com/office/officeart/2005/8/layout/pyramid1"/>
    <dgm:cxn modelId="{52630758-0635-41BB-BCD8-9EB03466FAC6}" type="presParOf" srcId="{58FF91FD-E034-4D6D-B212-0534BB76CA4F}" destId="{2312DEC8-F53D-4FC5-BE8B-7A1E368928DA}" srcOrd="1" destOrd="0" presId="urn:microsoft.com/office/officeart/2005/8/layout/pyramid1"/>
    <dgm:cxn modelId="{9AB19C89-015E-4F49-BF54-CC3F098E7740}" type="presParOf" srcId="{0DA555AD-4125-4F4D-A1FF-B6EA35B20C4B}" destId="{75FB222A-2E9B-4D49-84AB-6F55BCECD4FD}" srcOrd="1" destOrd="0" presId="urn:microsoft.com/office/officeart/2005/8/layout/pyramid1"/>
    <dgm:cxn modelId="{91367E24-E0E4-44E4-AFA6-3DA2D1118E90}" type="presParOf" srcId="{75FB222A-2E9B-4D49-84AB-6F55BCECD4FD}" destId="{113861AA-D6CA-430E-8B2E-50EABC9CC782}" srcOrd="0" destOrd="0" presId="urn:microsoft.com/office/officeart/2005/8/layout/pyramid1"/>
    <dgm:cxn modelId="{5B5A3B43-4C2C-4714-9B1A-E76EE6921A42}" type="presParOf" srcId="{75FB222A-2E9B-4D49-84AB-6F55BCECD4FD}" destId="{B020D335-602C-4947-9045-6261D6565B32}" srcOrd="1" destOrd="0" presId="urn:microsoft.com/office/officeart/2005/8/layout/pyramid1"/>
    <dgm:cxn modelId="{50808C30-C25A-49F9-B723-01AFDDCA6A6B}" type="presParOf" srcId="{0DA555AD-4125-4F4D-A1FF-B6EA35B20C4B}" destId="{71F2373B-47F2-4BBE-B1D3-50198E1961E3}" srcOrd="2" destOrd="0" presId="urn:microsoft.com/office/officeart/2005/8/layout/pyramid1"/>
    <dgm:cxn modelId="{0A127DDB-243D-4B20-9E0C-433B657E0E77}" type="presParOf" srcId="{71F2373B-47F2-4BBE-B1D3-50198E1961E3}" destId="{298A99CA-C4E9-4252-8449-DAD292067DF6}" srcOrd="0" destOrd="0" presId="urn:microsoft.com/office/officeart/2005/8/layout/pyramid1"/>
    <dgm:cxn modelId="{0DD9EC16-8A20-4CB2-AE22-30F639138401}" type="presParOf" srcId="{71F2373B-47F2-4BBE-B1D3-50198E1961E3}" destId="{18BCC603-C143-478C-8D8D-9DE9F71783E8}" srcOrd="1" destOrd="0" presId="urn:microsoft.com/office/officeart/2005/8/layout/pyramid1"/>
    <dgm:cxn modelId="{1987CAC1-2DD3-4DE0-9B19-2D61B7E0019F}" type="presParOf" srcId="{0DA555AD-4125-4F4D-A1FF-B6EA35B20C4B}" destId="{DA9C0ACC-760B-4EDC-98A9-F757E1D6E4FD}" srcOrd="3" destOrd="0" presId="urn:microsoft.com/office/officeart/2005/8/layout/pyramid1"/>
    <dgm:cxn modelId="{FFC134DD-39F2-4EDD-83B6-8716B4E8B2D1}" type="presParOf" srcId="{DA9C0ACC-760B-4EDC-98A9-F757E1D6E4FD}" destId="{5E35CA94-F930-459B-9F30-94266F1034F0}" srcOrd="0" destOrd="0" presId="urn:microsoft.com/office/officeart/2005/8/layout/pyramid1"/>
    <dgm:cxn modelId="{EA5AB883-C421-4259-A6CC-3CC14031B835}" type="presParOf" srcId="{DA9C0ACC-760B-4EDC-98A9-F757E1D6E4FD}" destId="{F8230E1E-574F-4B8D-B349-543542FE0EE3}" srcOrd="1" destOrd="0" presId="urn:microsoft.com/office/officeart/2005/8/layout/pyramid1"/>
    <dgm:cxn modelId="{622B01DE-0D7A-469B-AD29-BE2846BE2B07}" type="presParOf" srcId="{0DA555AD-4125-4F4D-A1FF-B6EA35B20C4B}" destId="{E8E97314-18DE-45A5-8464-A1F63063DF2D}" srcOrd="4" destOrd="0" presId="urn:microsoft.com/office/officeart/2005/8/layout/pyramid1"/>
    <dgm:cxn modelId="{04FFEFE2-F30B-403A-8227-87108AE247ED}" type="presParOf" srcId="{E8E97314-18DE-45A5-8464-A1F63063DF2D}" destId="{4E1F2D57-5E82-4E1A-B3CB-B1D684E64D20}" srcOrd="0" destOrd="0" presId="urn:microsoft.com/office/officeart/2005/8/layout/pyramid1"/>
    <dgm:cxn modelId="{DDDDC33B-59BE-4938-86AB-B9F6EE8323A3}" type="presParOf" srcId="{E8E97314-18DE-45A5-8464-A1F63063DF2D}" destId="{7D2B957F-6ADC-4FAD-A9D6-F5B0A478F8F6}" srcOrd="1" destOrd="0" presId="urn:microsoft.com/office/officeart/2005/8/layout/pyramid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D2E490-E58C-4934-A977-DF044E0924F9}">
      <dsp:nvSpPr>
        <dsp:cNvPr id="0" name=""/>
        <dsp:cNvSpPr/>
      </dsp:nvSpPr>
      <dsp:spPr>
        <a:xfrm>
          <a:off x="2659194" y="0"/>
          <a:ext cx="1346843" cy="914400"/>
        </a:xfrm>
        <a:prstGeom prst="trapezoid">
          <a:avLst>
            <a:gd name="adj" fmla="val 72892"/>
          </a:avLst>
        </a:prstGeom>
        <a:solidFill>
          <a:srgbClr val="CFE7B7"/>
        </a:solidFill>
        <a:ln w="28575" cap="flat" cmpd="sng" algn="ctr">
          <a:solidFill>
            <a:srgbClr val="66993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a:cs typeface="Arial"/>
            </a:rPr>
            <a:t>Summative State Assessments</a:t>
          </a:r>
        </a:p>
      </dsp:txBody>
      <dsp:txXfrm>
        <a:off x="2659194" y="0"/>
        <a:ext cx="1346843" cy="914400"/>
      </dsp:txXfrm>
    </dsp:sp>
    <dsp:sp modelId="{113861AA-D6CA-430E-8B2E-50EABC9CC782}">
      <dsp:nvSpPr>
        <dsp:cNvPr id="0" name=""/>
        <dsp:cNvSpPr/>
      </dsp:nvSpPr>
      <dsp:spPr>
        <a:xfrm>
          <a:off x="1999569" y="914399"/>
          <a:ext cx="2666092" cy="914400"/>
        </a:xfrm>
        <a:prstGeom prst="trapezoid">
          <a:avLst>
            <a:gd name="adj" fmla="val 72892"/>
          </a:avLst>
        </a:prstGeom>
        <a:solidFill>
          <a:srgbClr val="CFE7B7"/>
        </a:solidFill>
        <a:ln w="28575" cap="flat" cmpd="sng" algn="ctr">
          <a:solidFill>
            <a:srgbClr val="66993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a:cs typeface="Arial"/>
            </a:rPr>
            <a:t>Demographics and Perceptions</a:t>
          </a:r>
        </a:p>
      </dsp:txBody>
      <dsp:txXfrm>
        <a:off x="2466135" y="914399"/>
        <a:ext cx="1732960" cy="914400"/>
      </dsp:txXfrm>
    </dsp:sp>
    <dsp:sp modelId="{298A99CA-C4E9-4252-8449-DAD292067DF6}">
      <dsp:nvSpPr>
        <dsp:cNvPr id="0" name=""/>
        <dsp:cNvSpPr/>
      </dsp:nvSpPr>
      <dsp:spPr>
        <a:xfrm>
          <a:off x="1333046" y="1828799"/>
          <a:ext cx="3999139" cy="914400"/>
        </a:xfrm>
        <a:prstGeom prst="trapezoid">
          <a:avLst>
            <a:gd name="adj" fmla="val 72892"/>
          </a:avLst>
        </a:prstGeom>
        <a:solidFill>
          <a:srgbClr val="CFE7B7"/>
        </a:solidFill>
        <a:ln w="28575" cap="flat" cmpd="sng" algn="ctr">
          <a:solidFill>
            <a:srgbClr val="66993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Arial"/>
              <a:cs typeface="Arial"/>
            </a:rPr>
            <a:t>Benchmark Assessments</a:t>
          </a:r>
        </a:p>
      </dsp:txBody>
      <dsp:txXfrm>
        <a:off x="2032895" y="1828799"/>
        <a:ext cx="2599440" cy="914400"/>
      </dsp:txXfrm>
    </dsp:sp>
    <dsp:sp modelId="{5E35CA94-F930-459B-9F30-94266F1034F0}">
      <dsp:nvSpPr>
        <dsp:cNvPr id="0" name=""/>
        <dsp:cNvSpPr/>
      </dsp:nvSpPr>
      <dsp:spPr>
        <a:xfrm>
          <a:off x="666523" y="2743199"/>
          <a:ext cx="5332185" cy="914400"/>
        </a:xfrm>
        <a:prstGeom prst="trapezoid">
          <a:avLst>
            <a:gd name="adj" fmla="val 72892"/>
          </a:avLst>
        </a:prstGeom>
        <a:solidFill>
          <a:srgbClr val="CFE7B7"/>
        </a:solidFill>
        <a:ln w="28575" cap="flat" cmpd="sng" algn="ctr">
          <a:solidFill>
            <a:srgbClr val="66993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Arial"/>
              <a:cs typeface="Arial"/>
            </a:rPr>
            <a:t>Formative Common Assessments</a:t>
          </a:r>
        </a:p>
      </dsp:txBody>
      <dsp:txXfrm>
        <a:off x="1599655" y="2743199"/>
        <a:ext cx="3465920" cy="914400"/>
      </dsp:txXfrm>
    </dsp:sp>
    <dsp:sp modelId="{4E1F2D57-5E82-4E1A-B3CB-B1D684E64D20}">
      <dsp:nvSpPr>
        <dsp:cNvPr id="0" name=""/>
        <dsp:cNvSpPr/>
      </dsp:nvSpPr>
      <dsp:spPr>
        <a:xfrm>
          <a:off x="0" y="3657600"/>
          <a:ext cx="6665232" cy="914400"/>
        </a:xfrm>
        <a:prstGeom prst="trapezoid">
          <a:avLst>
            <a:gd name="adj" fmla="val 72892"/>
          </a:avLst>
        </a:prstGeom>
        <a:solidFill>
          <a:srgbClr val="CFE7B7"/>
        </a:solidFill>
        <a:ln w="28575" cap="flat" cmpd="sng" algn="ctr">
          <a:solidFill>
            <a:srgbClr val="66993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Arial"/>
              <a:cs typeface="Arial"/>
            </a:rPr>
            <a:t>Formative Classroom Assessments</a:t>
          </a:r>
        </a:p>
      </dsp:txBody>
      <dsp:txXfrm>
        <a:off x="1166415" y="3657600"/>
        <a:ext cx="4332400" cy="914400"/>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9B26D-75D7-410C-9FE5-251B2A2F2E4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DD8DBC0-4889-4088-966A-1A9E1D9332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2027E67-D3EB-4E4E-96BC-59FEE987663C}"/>
              </a:ext>
            </a:extLst>
          </p:cNvPr>
          <p:cNvSpPr>
            <a:spLocks noGrp="1"/>
          </p:cNvSpPr>
          <p:nvPr>
            <p:ph type="dt" sz="half" idx="10"/>
          </p:nvPr>
        </p:nvSpPr>
        <p:spPr/>
        <p:txBody>
          <a:bodyPr/>
          <a:lstStyle/>
          <a:p>
            <a:fld id="{E287620C-5FA6-409B-BCB4-21926A002E06}" type="datetimeFigureOut">
              <a:rPr lang="en-US" smtClean="0"/>
              <a:t>8/6/2017</a:t>
            </a:fld>
            <a:endParaRPr lang="en-US"/>
          </a:p>
        </p:txBody>
      </p:sp>
      <p:sp>
        <p:nvSpPr>
          <p:cNvPr id="5" name="Footer Placeholder 4">
            <a:extLst>
              <a:ext uri="{FF2B5EF4-FFF2-40B4-BE49-F238E27FC236}">
                <a16:creationId xmlns:a16="http://schemas.microsoft.com/office/drawing/2014/main" id="{0BB839B0-86EA-4029-898F-2A3BB244E0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3AF9AD-EBA9-46A7-B3B9-98D951F966A9}"/>
              </a:ext>
            </a:extLst>
          </p:cNvPr>
          <p:cNvSpPr>
            <a:spLocks noGrp="1"/>
          </p:cNvSpPr>
          <p:nvPr>
            <p:ph type="sldNum" sz="quarter" idx="12"/>
          </p:nvPr>
        </p:nvSpPr>
        <p:spPr/>
        <p:txBody>
          <a:bodyPr/>
          <a:lstStyle/>
          <a:p>
            <a:fld id="{2934C36A-FD32-4EFF-8FC6-7309A5943939}" type="slidenum">
              <a:rPr lang="en-US" smtClean="0"/>
              <a:t>‹#›</a:t>
            </a:fld>
            <a:endParaRPr lang="en-US"/>
          </a:p>
        </p:txBody>
      </p:sp>
    </p:spTree>
    <p:extLst>
      <p:ext uri="{BB962C8B-B14F-4D97-AF65-F5344CB8AC3E}">
        <p14:creationId xmlns:p14="http://schemas.microsoft.com/office/powerpoint/2010/main" val="2595976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284B8-A8FA-4A12-8C45-3A1DDA6356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C86A1D-9EA5-4F45-873E-2C26FF351A5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C921E1-FD16-4833-9831-4FED097321D8}"/>
              </a:ext>
            </a:extLst>
          </p:cNvPr>
          <p:cNvSpPr>
            <a:spLocks noGrp="1"/>
          </p:cNvSpPr>
          <p:nvPr>
            <p:ph type="dt" sz="half" idx="10"/>
          </p:nvPr>
        </p:nvSpPr>
        <p:spPr/>
        <p:txBody>
          <a:bodyPr/>
          <a:lstStyle/>
          <a:p>
            <a:fld id="{E287620C-5FA6-409B-BCB4-21926A002E06}" type="datetimeFigureOut">
              <a:rPr lang="en-US" smtClean="0"/>
              <a:t>8/6/2017</a:t>
            </a:fld>
            <a:endParaRPr lang="en-US"/>
          </a:p>
        </p:txBody>
      </p:sp>
      <p:sp>
        <p:nvSpPr>
          <p:cNvPr id="5" name="Footer Placeholder 4">
            <a:extLst>
              <a:ext uri="{FF2B5EF4-FFF2-40B4-BE49-F238E27FC236}">
                <a16:creationId xmlns:a16="http://schemas.microsoft.com/office/drawing/2014/main" id="{AC14C4A4-F4E4-4157-BB10-4D0651728D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05B0A6-5322-4221-BFDB-595A9DFF492B}"/>
              </a:ext>
            </a:extLst>
          </p:cNvPr>
          <p:cNvSpPr>
            <a:spLocks noGrp="1"/>
          </p:cNvSpPr>
          <p:nvPr>
            <p:ph type="sldNum" sz="quarter" idx="12"/>
          </p:nvPr>
        </p:nvSpPr>
        <p:spPr/>
        <p:txBody>
          <a:bodyPr/>
          <a:lstStyle/>
          <a:p>
            <a:fld id="{2934C36A-FD32-4EFF-8FC6-7309A5943939}" type="slidenum">
              <a:rPr lang="en-US" smtClean="0"/>
              <a:t>‹#›</a:t>
            </a:fld>
            <a:endParaRPr lang="en-US"/>
          </a:p>
        </p:txBody>
      </p:sp>
    </p:spTree>
    <p:extLst>
      <p:ext uri="{BB962C8B-B14F-4D97-AF65-F5344CB8AC3E}">
        <p14:creationId xmlns:p14="http://schemas.microsoft.com/office/powerpoint/2010/main" val="2087577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4A9ED8-BC7B-43DE-88FC-21E0452FBC0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6D559D-5520-4F2A-8849-E7868E397E9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F4C849-C19A-47F4-87AD-E27F86A90AEB}"/>
              </a:ext>
            </a:extLst>
          </p:cNvPr>
          <p:cNvSpPr>
            <a:spLocks noGrp="1"/>
          </p:cNvSpPr>
          <p:nvPr>
            <p:ph type="dt" sz="half" idx="10"/>
          </p:nvPr>
        </p:nvSpPr>
        <p:spPr/>
        <p:txBody>
          <a:bodyPr/>
          <a:lstStyle/>
          <a:p>
            <a:fld id="{E287620C-5FA6-409B-BCB4-21926A002E06}" type="datetimeFigureOut">
              <a:rPr lang="en-US" smtClean="0"/>
              <a:t>8/6/2017</a:t>
            </a:fld>
            <a:endParaRPr lang="en-US"/>
          </a:p>
        </p:txBody>
      </p:sp>
      <p:sp>
        <p:nvSpPr>
          <p:cNvPr id="5" name="Footer Placeholder 4">
            <a:extLst>
              <a:ext uri="{FF2B5EF4-FFF2-40B4-BE49-F238E27FC236}">
                <a16:creationId xmlns:a16="http://schemas.microsoft.com/office/drawing/2014/main" id="{2D0ADFCF-2033-415F-AD43-A120F9DE17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DBBC27-A1FB-45FF-9179-B48EDFE1D878}"/>
              </a:ext>
            </a:extLst>
          </p:cNvPr>
          <p:cNvSpPr>
            <a:spLocks noGrp="1"/>
          </p:cNvSpPr>
          <p:nvPr>
            <p:ph type="sldNum" sz="quarter" idx="12"/>
          </p:nvPr>
        </p:nvSpPr>
        <p:spPr/>
        <p:txBody>
          <a:bodyPr/>
          <a:lstStyle/>
          <a:p>
            <a:fld id="{2934C36A-FD32-4EFF-8FC6-7309A5943939}" type="slidenum">
              <a:rPr lang="en-US" smtClean="0"/>
              <a:t>‹#›</a:t>
            </a:fld>
            <a:endParaRPr lang="en-US"/>
          </a:p>
        </p:txBody>
      </p:sp>
    </p:spTree>
    <p:extLst>
      <p:ext uri="{BB962C8B-B14F-4D97-AF65-F5344CB8AC3E}">
        <p14:creationId xmlns:p14="http://schemas.microsoft.com/office/powerpoint/2010/main" val="611005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BD103-78DE-40A5-9E77-19DF010939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D9D597-613E-47BE-874A-7E006FB6078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D76FEF-1D76-46FC-AC6D-71A363A3618A}"/>
              </a:ext>
            </a:extLst>
          </p:cNvPr>
          <p:cNvSpPr>
            <a:spLocks noGrp="1"/>
          </p:cNvSpPr>
          <p:nvPr>
            <p:ph type="dt" sz="half" idx="10"/>
          </p:nvPr>
        </p:nvSpPr>
        <p:spPr/>
        <p:txBody>
          <a:bodyPr/>
          <a:lstStyle/>
          <a:p>
            <a:fld id="{E287620C-5FA6-409B-BCB4-21926A002E06}" type="datetimeFigureOut">
              <a:rPr lang="en-US" smtClean="0"/>
              <a:t>8/6/2017</a:t>
            </a:fld>
            <a:endParaRPr lang="en-US"/>
          </a:p>
        </p:txBody>
      </p:sp>
      <p:sp>
        <p:nvSpPr>
          <p:cNvPr id="5" name="Footer Placeholder 4">
            <a:extLst>
              <a:ext uri="{FF2B5EF4-FFF2-40B4-BE49-F238E27FC236}">
                <a16:creationId xmlns:a16="http://schemas.microsoft.com/office/drawing/2014/main" id="{96A8F782-2E52-46AF-914E-16B86A4F95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402B59-0A2B-48A6-9ACD-9FC8CB36A249}"/>
              </a:ext>
            </a:extLst>
          </p:cNvPr>
          <p:cNvSpPr>
            <a:spLocks noGrp="1"/>
          </p:cNvSpPr>
          <p:nvPr>
            <p:ph type="sldNum" sz="quarter" idx="12"/>
          </p:nvPr>
        </p:nvSpPr>
        <p:spPr/>
        <p:txBody>
          <a:bodyPr/>
          <a:lstStyle/>
          <a:p>
            <a:fld id="{2934C36A-FD32-4EFF-8FC6-7309A5943939}" type="slidenum">
              <a:rPr lang="en-US" smtClean="0"/>
              <a:t>‹#›</a:t>
            </a:fld>
            <a:endParaRPr lang="en-US"/>
          </a:p>
        </p:txBody>
      </p:sp>
    </p:spTree>
    <p:extLst>
      <p:ext uri="{BB962C8B-B14F-4D97-AF65-F5344CB8AC3E}">
        <p14:creationId xmlns:p14="http://schemas.microsoft.com/office/powerpoint/2010/main" val="2939965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532F4-CC61-4C15-9359-78D5EABC47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05BF74-0B38-4A05-A0E5-F52F64181D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D142132-B23B-43AF-AF2B-CB377B39CBF4}"/>
              </a:ext>
            </a:extLst>
          </p:cNvPr>
          <p:cNvSpPr>
            <a:spLocks noGrp="1"/>
          </p:cNvSpPr>
          <p:nvPr>
            <p:ph type="dt" sz="half" idx="10"/>
          </p:nvPr>
        </p:nvSpPr>
        <p:spPr/>
        <p:txBody>
          <a:bodyPr/>
          <a:lstStyle/>
          <a:p>
            <a:fld id="{E287620C-5FA6-409B-BCB4-21926A002E06}" type="datetimeFigureOut">
              <a:rPr lang="en-US" smtClean="0"/>
              <a:t>8/6/2017</a:t>
            </a:fld>
            <a:endParaRPr lang="en-US"/>
          </a:p>
        </p:txBody>
      </p:sp>
      <p:sp>
        <p:nvSpPr>
          <p:cNvPr id="5" name="Footer Placeholder 4">
            <a:extLst>
              <a:ext uri="{FF2B5EF4-FFF2-40B4-BE49-F238E27FC236}">
                <a16:creationId xmlns:a16="http://schemas.microsoft.com/office/drawing/2014/main" id="{5ADE1729-26C1-40BD-B36C-83BC2B9D8F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DA05E6-776A-4C37-BE1D-5F10ABE2F3D8}"/>
              </a:ext>
            </a:extLst>
          </p:cNvPr>
          <p:cNvSpPr>
            <a:spLocks noGrp="1"/>
          </p:cNvSpPr>
          <p:nvPr>
            <p:ph type="sldNum" sz="quarter" idx="12"/>
          </p:nvPr>
        </p:nvSpPr>
        <p:spPr/>
        <p:txBody>
          <a:bodyPr/>
          <a:lstStyle/>
          <a:p>
            <a:fld id="{2934C36A-FD32-4EFF-8FC6-7309A5943939}" type="slidenum">
              <a:rPr lang="en-US" smtClean="0"/>
              <a:t>‹#›</a:t>
            </a:fld>
            <a:endParaRPr lang="en-US"/>
          </a:p>
        </p:txBody>
      </p:sp>
    </p:spTree>
    <p:extLst>
      <p:ext uri="{BB962C8B-B14F-4D97-AF65-F5344CB8AC3E}">
        <p14:creationId xmlns:p14="http://schemas.microsoft.com/office/powerpoint/2010/main" val="30444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C7F99-C2D6-4ABB-B1E0-3C6A3FA254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97E1DD-1730-454F-927F-6410446D05F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53DA40-DDFF-40C7-8B33-54454002F4D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03158AC-D627-489A-BA29-4838492E7548}"/>
              </a:ext>
            </a:extLst>
          </p:cNvPr>
          <p:cNvSpPr>
            <a:spLocks noGrp="1"/>
          </p:cNvSpPr>
          <p:nvPr>
            <p:ph type="dt" sz="half" idx="10"/>
          </p:nvPr>
        </p:nvSpPr>
        <p:spPr/>
        <p:txBody>
          <a:bodyPr/>
          <a:lstStyle/>
          <a:p>
            <a:fld id="{E287620C-5FA6-409B-BCB4-21926A002E06}" type="datetimeFigureOut">
              <a:rPr lang="en-US" smtClean="0"/>
              <a:t>8/6/2017</a:t>
            </a:fld>
            <a:endParaRPr lang="en-US"/>
          </a:p>
        </p:txBody>
      </p:sp>
      <p:sp>
        <p:nvSpPr>
          <p:cNvPr id="6" name="Footer Placeholder 5">
            <a:extLst>
              <a:ext uri="{FF2B5EF4-FFF2-40B4-BE49-F238E27FC236}">
                <a16:creationId xmlns:a16="http://schemas.microsoft.com/office/drawing/2014/main" id="{BC3057FB-9687-4173-A0E5-166865FEA9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4130C1-F1AC-4B3C-90DA-87FB913662B7}"/>
              </a:ext>
            </a:extLst>
          </p:cNvPr>
          <p:cNvSpPr>
            <a:spLocks noGrp="1"/>
          </p:cNvSpPr>
          <p:nvPr>
            <p:ph type="sldNum" sz="quarter" idx="12"/>
          </p:nvPr>
        </p:nvSpPr>
        <p:spPr/>
        <p:txBody>
          <a:bodyPr/>
          <a:lstStyle/>
          <a:p>
            <a:fld id="{2934C36A-FD32-4EFF-8FC6-7309A5943939}" type="slidenum">
              <a:rPr lang="en-US" smtClean="0"/>
              <a:t>‹#›</a:t>
            </a:fld>
            <a:endParaRPr lang="en-US"/>
          </a:p>
        </p:txBody>
      </p:sp>
    </p:spTree>
    <p:extLst>
      <p:ext uri="{BB962C8B-B14F-4D97-AF65-F5344CB8AC3E}">
        <p14:creationId xmlns:p14="http://schemas.microsoft.com/office/powerpoint/2010/main" val="2803720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61BAA-360A-40D7-A929-0FB50C701A7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4042E93-68CC-457C-9D38-BBE0463117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B301AA2-C8AE-4345-846E-CAB25CB4A0F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192F911-0316-482F-80BF-F1B7A9FB67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8989D13-A312-4DCA-B134-7DD21351760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3FA74B-AB2B-4785-A455-56D72D8F6EE9}"/>
              </a:ext>
            </a:extLst>
          </p:cNvPr>
          <p:cNvSpPr>
            <a:spLocks noGrp="1"/>
          </p:cNvSpPr>
          <p:nvPr>
            <p:ph type="dt" sz="half" idx="10"/>
          </p:nvPr>
        </p:nvSpPr>
        <p:spPr/>
        <p:txBody>
          <a:bodyPr/>
          <a:lstStyle/>
          <a:p>
            <a:fld id="{E287620C-5FA6-409B-BCB4-21926A002E06}" type="datetimeFigureOut">
              <a:rPr lang="en-US" smtClean="0"/>
              <a:t>8/6/2017</a:t>
            </a:fld>
            <a:endParaRPr lang="en-US"/>
          </a:p>
        </p:txBody>
      </p:sp>
      <p:sp>
        <p:nvSpPr>
          <p:cNvPr id="8" name="Footer Placeholder 7">
            <a:extLst>
              <a:ext uri="{FF2B5EF4-FFF2-40B4-BE49-F238E27FC236}">
                <a16:creationId xmlns:a16="http://schemas.microsoft.com/office/drawing/2014/main" id="{69A1B32E-48B8-4DCE-9DCC-08AA83648E0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9ABB049-B0B8-4855-97B7-EA186689F877}"/>
              </a:ext>
            </a:extLst>
          </p:cNvPr>
          <p:cNvSpPr>
            <a:spLocks noGrp="1"/>
          </p:cNvSpPr>
          <p:nvPr>
            <p:ph type="sldNum" sz="quarter" idx="12"/>
          </p:nvPr>
        </p:nvSpPr>
        <p:spPr/>
        <p:txBody>
          <a:bodyPr/>
          <a:lstStyle/>
          <a:p>
            <a:fld id="{2934C36A-FD32-4EFF-8FC6-7309A5943939}" type="slidenum">
              <a:rPr lang="en-US" smtClean="0"/>
              <a:t>‹#›</a:t>
            </a:fld>
            <a:endParaRPr lang="en-US"/>
          </a:p>
        </p:txBody>
      </p:sp>
    </p:spTree>
    <p:extLst>
      <p:ext uri="{BB962C8B-B14F-4D97-AF65-F5344CB8AC3E}">
        <p14:creationId xmlns:p14="http://schemas.microsoft.com/office/powerpoint/2010/main" val="2580098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42175-3057-455B-9756-1F6FD0B8BD9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68F9C48-7E92-4E60-A445-5C044DA6BEBD}"/>
              </a:ext>
            </a:extLst>
          </p:cNvPr>
          <p:cNvSpPr>
            <a:spLocks noGrp="1"/>
          </p:cNvSpPr>
          <p:nvPr>
            <p:ph type="dt" sz="half" idx="10"/>
          </p:nvPr>
        </p:nvSpPr>
        <p:spPr/>
        <p:txBody>
          <a:bodyPr/>
          <a:lstStyle/>
          <a:p>
            <a:fld id="{E287620C-5FA6-409B-BCB4-21926A002E06}" type="datetimeFigureOut">
              <a:rPr lang="en-US" smtClean="0"/>
              <a:t>8/6/2017</a:t>
            </a:fld>
            <a:endParaRPr lang="en-US"/>
          </a:p>
        </p:txBody>
      </p:sp>
      <p:sp>
        <p:nvSpPr>
          <p:cNvPr id="4" name="Footer Placeholder 3">
            <a:extLst>
              <a:ext uri="{FF2B5EF4-FFF2-40B4-BE49-F238E27FC236}">
                <a16:creationId xmlns:a16="http://schemas.microsoft.com/office/drawing/2014/main" id="{FFFCF109-C05C-4FF6-938B-C043DA53B10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D8C3DF-21B1-49D5-9197-1B4158815570}"/>
              </a:ext>
            </a:extLst>
          </p:cNvPr>
          <p:cNvSpPr>
            <a:spLocks noGrp="1"/>
          </p:cNvSpPr>
          <p:nvPr>
            <p:ph type="sldNum" sz="quarter" idx="12"/>
          </p:nvPr>
        </p:nvSpPr>
        <p:spPr/>
        <p:txBody>
          <a:bodyPr/>
          <a:lstStyle/>
          <a:p>
            <a:fld id="{2934C36A-FD32-4EFF-8FC6-7309A5943939}" type="slidenum">
              <a:rPr lang="en-US" smtClean="0"/>
              <a:t>‹#›</a:t>
            </a:fld>
            <a:endParaRPr lang="en-US"/>
          </a:p>
        </p:txBody>
      </p:sp>
    </p:spTree>
    <p:extLst>
      <p:ext uri="{BB962C8B-B14F-4D97-AF65-F5344CB8AC3E}">
        <p14:creationId xmlns:p14="http://schemas.microsoft.com/office/powerpoint/2010/main" val="4078746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DC7660-7124-4DFE-A32B-4EF2372E5821}"/>
              </a:ext>
            </a:extLst>
          </p:cNvPr>
          <p:cNvSpPr>
            <a:spLocks noGrp="1"/>
          </p:cNvSpPr>
          <p:nvPr>
            <p:ph type="dt" sz="half" idx="10"/>
          </p:nvPr>
        </p:nvSpPr>
        <p:spPr/>
        <p:txBody>
          <a:bodyPr/>
          <a:lstStyle/>
          <a:p>
            <a:fld id="{E287620C-5FA6-409B-BCB4-21926A002E06}" type="datetimeFigureOut">
              <a:rPr lang="en-US" smtClean="0"/>
              <a:t>8/6/2017</a:t>
            </a:fld>
            <a:endParaRPr lang="en-US"/>
          </a:p>
        </p:txBody>
      </p:sp>
      <p:sp>
        <p:nvSpPr>
          <p:cNvPr id="3" name="Footer Placeholder 2">
            <a:extLst>
              <a:ext uri="{FF2B5EF4-FFF2-40B4-BE49-F238E27FC236}">
                <a16:creationId xmlns:a16="http://schemas.microsoft.com/office/drawing/2014/main" id="{DBC4E9AB-652A-43D6-9CA9-9C645043B57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B72C4D4-B909-45A7-ADA0-847A4F25FE80}"/>
              </a:ext>
            </a:extLst>
          </p:cNvPr>
          <p:cNvSpPr>
            <a:spLocks noGrp="1"/>
          </p:cNvSpPr>
          <p:nvPr>
            <p:ph type="sldNum" sz="quarter" idx="12"/>
          </p:nvPr>
        </p:nvSpPr>
        <p:spPr/>
        <p:txBody>
          <a:bodyPr/>
          <a:lstStyle/>
          <a:p>
            <a:fld id="{2934C36A-FD32-4EFF-8FC6-7309A5943939}" type="slidenum">
              <a:rPr lang="en-US" smtClean="0"/>
              <a:t>‹#›</a:t>
            </a:fld>
            <a:endParaRPr lang="en-US"/>
          </a:p>
        </p:txBody>
      </p:sp>
    </p:spTree>
    <p:extLst>
      <p:ext uri="{BB962C8B-B14F-4D97-AF65-F5344CB8AC3E}">
        <p14:creationId xmlns:p14="http://schemas.microsoft.com/office/powerpoint/2010/main" val="807998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A902F-1BB3-4B8C-A93F-E8ECBA4171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D174D55-71AF-46DB-A239-CDFA3D29B7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B1CC55D-DD07-4FA8-87DE-E1C21F10C4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51F3128-A545-4092-95FD-D7DE58EF8306}"/>
              </a:ext>
            </a:extLst>
          </p:cNvPr>
          <p:cNvSpPr>
            <a:spLocks noGrp="1"/>
          </p:cNvSpPr>
          <p:nvPr>
            <p:ph type="dt" sz="half" idx="10"/>
          </p:nvPr>
        </p:nvSpPr>
        <p:spPr/>
        <p:txBody>
          <a:bodyPr/>
          <a:lstStyle/>
          <a:p>
            <a:fld id="{E287620C-5FA6-409B-BCB4-21926A002E06}" type="datetimeFigureOut">
              <a:rPr lang="en-US" smtClean="0"/>
              <a:t>8/6/2017</a:t>
            </a:fld>
            <a:endParaRPr lang="en-US"/>
          </a:p>
        </p:txBody>
      </p:sp>
      <p:sp>
        <p:nvSpPr>
          <p:cNvPr id="6" name="Footer Placeholder 5">
            <a:extLst>
              <a:ext uri="{FF2B5EF4-FFF2-40B4-BE49-F238E27FC236}">
                <a16:creationId xmlns:a16="http://schemas.microsoft.com/office/drawing/2014/main" id="{8EB5F0DD-E475-4615-827E-68016D2C65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8C0027-C08C-4062-8CBF-3C82477C22BA}"/>
              </a:ext>
            </a:extLst>
          </p:cNvPr>
          <p:cNvSpPr>
            <a:spLocks noGrp="1"/>
          </p:cNvSpPr>
          <p:nvPr>
            <p:ph type="sldNum" sz="quarter" idx="12"/>
          </p:nvPr>
        </p:nvSpPr>
        <p:spPr/>
        <p:txBody>
          <a:bodyPr/>
          <a:lstStyle/>
          <a:p>
            <a:fld id="{2934C36A-FD32-4EFF-8FC6-7309A5943939}" type="slidenum">
              <a:rPr lang="en-US" smtClean="0"/>
              <a:t>‹#›</a:t>
            </a:fld>
            <a:endParaRPr lang="en-US"/>
          </a:p>
        </p:txBody>
      </p:sp>
    </p:spTree>
    <p:extLst>
      <p:ext uri="{BB962C8B-B14F-4D97-AF65-F5344CB8AC3E}">
        <p14:creationId xmlns:p14="http://schemas.microsoft.com/office/powerpoint/2010/main" val="3217673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91368-D8FE-4FE6-A6DA-F0210D7349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97D55D5-F24F-4598-9BD4-F22DF23928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0A92331-CDDA-43AF-A215-C2F55FFDBF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324EA9A-069E-4413-800B-5F78FB090681}"/>
              </a:ext>
            </a:extLst>
          </p:cNvPr>
          <p:cNvSpPr>
            <a:spLocks noGrp="1"/>
          </p:cNvSpPr>
          <p:nvPr>
            <p:ph type="dt" sz="half" idx="10"/>
          </p:nvPr>
        </p:nvSpPr>
        <p:spPr/>
        <p:txBody>
          <a:bodyPr/>
          <a:lstStyle/>
          <a:p>
            <a:fld id="{E287620C-5FA6-409B-BCB4-21926A002E06}" type="datetimeFigureOut">
              <a:rPr lang="en-US" smtClean="0"/>
              <a:t>8/6/2017</a:t>
            </a:fld>
            <a:endParaRPr lang="en-US"/>
          </a:p>
        </p:txBody>
      </p:sp>
      <p:sp>
        <p:nvSpPr>
          <p:cNvPr id="6" name="Footer Placeholder 5">
            <a:extLst>
              <a:ext uri="{FF2B5EF4-FFF2-40B4-BE49-F238E27FC236}">
                <a16:creationId xmlns:a16="http://schemas.microsoft.com/office/drawing/2014/main" id="{A2116F0C-1096-4B5B-9646-F4A4E8EA36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9AD667-CE60-4E68-A8B2-992B9E6E97CC}"/>
              </a:ext>
            </a:extLst>
          </p:cNvPr>
          <p:cNvSpPr>
            <a:spLocks noGrp="1"/>
          </p:cNvSpPr>
          <p:nvPr>
            <p:ph type="sldNum" sz="quarter" idx="12"/>
          </p:nvPr>
        </p:nvSpPr>
        <p:spPr/>
        <p:txBody>
          <a:bodyPr/>
          <a:lstStyle/>
          <a:p>
            <a:fld id="{2934C36A-FD32-4EFF-8FC6-7309A5943939}" type="slidenum">
              <a:rPr lang="en-US" smtClean="0"/>
              <a:t>‹#›</a:t>
            </a:fld>
            <a:endParaRPr lang="en-US"/>
          </a:p>
        </p:txBody>
      </p:sp>
    </p:spTree>
    <p:extLst>
      <p:ext uri="{BB962C8B-B14F-4D97-AF65-F5344CB8AC3E}">
        <p14:creationId xmlns:p14="http://schemas.microsoft.com/office/powerpoint/2010/main" val="62944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47522B-3FEB-4C50-9BE6-C8265C4B51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4263964-CDC4-456F-A683-3F61BBD631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BBC011-E1C4-43F4-81B4-B3F9E9BAF2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87620C-5FA6-409B-BCB4-21926A002E06}" type="datetimeFigureOut">
              <a:rPr lang="en-US" smtClean="0"/>
              <a:t>8/6/2017</a:t>
            </a:fld>
            <a:endParaRPr lang="en-US"/>
          </a:p>
        </p:txBody>
      </p:sp>
      <p:sp>
        <p:nvSpPr>
          <p:cNvPr id="5" name="Footer Placeholder 4">
            <a:extLst>
              <a:ext uri="{FF2B5EF4-FFF2-40B4-BE49-F238E27FC236}">
                <a16:creationId xmlns:a16="http://schemas.microsoft.com/office/drawing/2014/main" id="{0C37BD84-6959-4599-B59F-B467021B2C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71F78FE-5149-4930-B349-96BFE4D7A9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34C36A-FD32-4EFF-8FC6-7309A5943939}" type="slidenum">
              <a:rPr lang="en-US" smtClean="0"/>
              <a:t>‹#›</a:t>
            </a:fld>
            <a:endParaRPr lang="en-US"/>
          </a:p>
        </p:txBody>
      </p:sp>
    </p:spTree>
    <p:extLst>
      <p:ext uri="{BB962C8B-B14F-4D97-AF65-F5344CB8AC3E}">
        <p14:creationId xmlns:p14="http://schemas.microsoft.com/office/powerpoint/2010/main" val="22918914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gif"/></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8.gif"/></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g"/><Relationship Id="rId7" Type="http://schemas.openxmlformats.org/officeDocument/2006/relationships/diagramColors" Target="../diagrams/colors1.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F6EE1E8-5AF7-4D6E-8630-AE5FEA82351A}"/>
              </a:ext>
            </a:extLst>
          </p:cNvPr>
          <p:cNvSpPr/>
          <p:nvPr/>
        </p:nvSpPr>
        <p:spPr>
          <a:xfrm>
            <a:off x="0" y="1118585"/>
            <a:ext cx="12192000" cy="5033639"/>
          </a:xfrm>
          <a:prstGeom prst="rect">
            <a:avLst/>
          </a:prstGeom>
          <a:solidFill>
            <a:schemeClr val="accent1">
              <a:lumMod val="5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3CD24F4-1E29-46CB-B8E4-5557FB767E0F}"/>
              </a:ext>
            </a:extLst>
          </p:cNvPr>
          <p:cNvSpPr/>
          <p:nvPr/>
        </p:nvSpPr>
        <p:spPr>
          <a:xfrm>
            <a:off x="0" y="3098307"/>
            <a:ext cx="12192000" cy="137603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5129718-62E1-4EDB-9781-07AE0D890E8A}"/>
              </a:ext>
            </a:extLst>
          </p:cNvPr>
          <p:cNvSpPr txBox="1"/>
          <p:nvPr/>
        </p:nvSpPr>
        <p:spPr>
          <a:xfrm>
            <a:off x="319595" y="3307500"/>
            <a:ext cx="7084381" cy="1077218"/>
          </a:xfrm>
          <a:prstGeom prst="rect">
            <a:avLst/>
          </a:prstGeom>
          <a:noFill/>
        </p:spPr>
        <p:txBody>
          <a:bodyPr wrap="square" rtlCol="0">
            <a:spAutoFit/>
          </a:bodyPr>
          <a:lstStyle/>
          <a:p>
            <a:pPr algn="ctr"/>
            <a:r>
              <a:rPr lang="en-US" sz="3200" b="1" dirty="0">
                <a:latin typeface="Georgia" panose="02040502050405020303" pitchFamily="18" charset="0"/>
              </a:rPr>
              <a:t>Using Data Driven Instruction to Pick Up the Pace</a:t>
            </a:r>
          </a:p>
        </p:txBody>
      </p:sp>
      <p:pic>
        <p:nvPicPr>
          <p:cNvPr id="10" name="Picture 9">
            <a:extLst>
              <a:ext uri="{FF2B5EF4-FFF2-40B4-BE49-F238E27FC236}">
                <a16:creationId xmlns:a16="http://schemas.microsoft.com/office/drawing/2014/main" id="{38B7B01B-6ABC-423D-8994-38E5D1BD75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438" y="290196"/>
            <a:ext cx="1371600" cy="561975"/>
          </a:xfrm>
          <a:prstGeom prst="rect">
            <a:avLst/>
          </a:prstGeom>
        </p:spPr>
      </p:pic>
      <p:sp>
        <p:nvSpPr>
          <p:cNvPr id="11" name="TextBox 10">
            <a:extLst>
              <a:ext uri="{FF2B5EF4-FFF2-40B4-BE49-F238E27FC236}">
                <a16:creationId xmlns:a16="http://schemas.microsoft.com/office/drawing/2014/main" id="{B360C0A4-A290-4268-9EC2-887F5589E5E8}"/>
              </a:ext>
            </a:extLst>
          </p:cNvPr>
          <p:cNvSpPr txBox="1"/>
          <p:nvPr/>
        </p:nvSpPr>
        <p:spPr>
          <a:xfrm>
            <a:off x="2254928" y="292965"/>
            <a:ext cx="6933460" cy="553998"/>
          </a:xfrm>
          <a:prstGeom prst="rect">
            <a:avLst/>
          </a:prstGeom>
          <a:noFill/>
        </p:spPr>
        <p:txBody>
          <a:bodyPr wrap="square" rtlCol="0">
            <a:spAutoFit/>
          </a:bodyPr>
          <a:lstStyle/>
          <a:p>
            <a:r>
              <a:rPr lang="en-US" sz="1500" b="1" cap="small" dirty="0">
                <a:latin typeface="Georgia" panose="02040502050405020303" pitchFamily="18" charset="0"/>
              </a:rPr>
              <a:t>South Atlantic Conference </a:t>
            </a:r>
            <a:r>
              <a:rPr lang="en-US" sz="1500" b="1" i="1" dirty="0">
                <a:latin typeface="Georgia" panose="02040502050405020303" pitchFamily="18" charset="0"/>
              </a:rPr>
              <a:t>of</a:t>
            </a:r>
            <a:r>
              <a:rPr lang="en-US" sz="1500" b="1" cap="small" dirty="0">
                <a:latin typeface="Georgia" panose="02040502050405020303" pitchFamily="18" charset="0"/>
              </a:rPr>
              <a:t> Seventh-day Adventists</a:t>
            </a:r>
          </a:p>
          <a:p>
            <a:r>
              <a:rPr lang="en-US" sz="1500" b="1" cap="small" dirty="0">
                <a:latin typeface="Georgia" panose="02040502050405020303" pitchFamily="18" charset="0"/>
              </a:rPr>
              <a:t>Office</a:t>
            </a:r>
            <a:r>
              <a:rPr lang="en-US" sz="1500" b="1" i="1" dirty="0">
                <a:latin typeface="Georgia" panose="02040502050405020303" pitchFamily="18" charset="0"/>
              </a:rPr>
              <a:t> of </a:t>
            </a:r>
            <a:r>
              <a:rPr lang="en-US" sz="1500" b="1" cap="small" dirty="0">
                <a:latin typeface="Georgia" panose="02040502050405020303" pitchFamily="18" charset="0"/>
              </a:rPr>
              <a:t>Education</a:t>
            </a:r>
          </a:p>
        </p:txBody>
      </p:sp>
      <p:grpSp>
        <p:nvGrpSpPr>
          <p:cNvPr id="14" name="Group 13">
            <a:extLst>
              <a:ext uri="{FF2B5EF4-FFF2-40B4-BE49-F238E27FC236}">
                <a16:creationId xmlns:a16="http://schemas.microsoft.com/office/drawing/2014/main" id="{1CC255DF-17B1-4122-A536-E7FCDCDCDC4D}"/>
              </a:ext>
            </a:extLst>
          </p:cNvPr>
          <p:cNvGrpSpPr/>
          <p:nvPr/>
        </p:nvGrpSpPr>
        <p:grpSpPr>
          <a:xfrm>
            <a:off x="8206851" y="2305328"/>
            <a:ext cx="2890236" cy="2890236"/>
            <a:chOff x="8206851" y="2305328"/>
            <a:chExt cx="2890236" cy="2890236"/>
          </a:xfrm>
        </p:grpSpPr>
        <p:sp>
          <p:nvSpPr>
            <p:cNvPr id="13" name="Rectangle 12">
              <a:extLst>
                <a:ext uri="{FF2B5EF4-FFF2-40B4-BE49-F238E27FC236}">
                  <a16:creationId xmlns:a16="http://schemas.microsoft.com/office/drawing/2014/main" id="{0827D528-6A60-47FD-817D-E78F337753F4}"/>
                </a:ext>
              </a:extLst>
            </p:cNvPr>
            <p:cNvSpPr/>
            <p:nvPr/>
          </p:nvSpPr>
          <p:spPr>
            <a:xfrm>
              <a:off x="8717872" y="2769833"/>
              <a:ext cx="825623" cy="2308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CEBD295-14E1-4937-8DA5-AE7C614D7A87}"/>
                </a:ext>
              </a:extLst>
            </p:cNvPr>
            <p:cNvSpPr/>
            <p:nvPr/>
          </p:nvSpPr>
          <p:spPr>
            <a:xfrm>
              <a:off x="9907479" y="2934070"/>
              <a:ext cx="825623" cy="2308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B254784-124E-462A-A73A-8625A94EC91A}"/>
                </a:ext>
              </a:extLst>
            </p:cNvPr>
            <p:cNvSpPr/>
            <p:nvPr/>
          </p:nvSpPr>
          <p:spPr>
            <a:xfrm>
              <a:off x="9081856" y="4638583"/>
              <a:ext cx="825623" cy="2308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Image result for data driven instruction">
              <a:extLst>
                <a:ext uri="{FF2B5EF4-FFF2-40B4-BE49-F238E27FC236}">
                  <a16:creationId xmlns:a16="http://schemas.microsoft.com/office/drawing/2014/main" id="{4CC26EFA-1753-44BF-9892-CE3E3640CF66}"/>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06851" y="2305328"/>
              <a:ext cx="2890236" cy="2890236"/>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Oval 14">
            <a:extLst>
              <a:ext uri="{FF2B5EF4-FFF2-40B4-BE49-F238E27FC236}">
                <a16:creationId xmlns:a16="http://schemas.microsoft.com/office/drawing/2014/main" id="{14A85F04-FC15-4753-8A27-BF5A93E5BED7}"/>
              </a:ext>
            </a:extLst>
          </p:cNvPr>
          <p:cNvSpPr/>
          <p:nvPr/>
        </p:nvSpPr>
        <p:spPr>
          <a:xfrm>
            <a:off x="9081856" y="3164889"/>
            <a:ext cx="1154097" cy="106088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5695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F6EE1E8-5AF7-4D6E-8630-AE5FEA82351A}"/>
              </a:ext>
            </a:extLst>
          </p:cNvPr>
          <p:cNvSpPr/>
          <p:nvPr/>
        </p:nvSpPr>
        <p:spPr>
          <a:xfrm>
            <a:off x="0" y="849597"/>
            <a:ext cx="12192000" cy="355108"/>
          </a:xfrm>
          <a:prstGeom prst="rect">
            <a:avLst/>
          </a:prstGeom>
          <a:solidFill>
            <a:schemeClr val="accent1">
              <a:lumMod val="5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http://www.clker.com/cliparts/m/b/l/o/S/R/rainbow-circular-arrows-hi.png">
            <a:extLst>
              <a:ext uri="{FF2B5EF4-FFF2-40B4-BE49-F238E27FC236}">
                <a16:creationId xmlns:a16="http://schemas.microsoft.com/office/drawing/2014/main" id="{CC92FF3C-6A79-424B-90C6-50B17DC506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74899" y="724555"/>
            <a:ext cx="703929" cy="67811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38B7B01B-6ABC-423D-8994-38E5D1BD75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438" y="290196"/>
            <a:ext cx="1371600" cy="561975"/>
          </a:xfrm>
          <a:prstGeom prst="rect">
            <a:avLst/>
          </a:prstGeom>
        </p:spPr>
      </p:pic>
      <p:sp>
        <p:nvSpPr>
          <p:cNvPr id="11" name="TextBox 10">
            <a:extLst>
              <a:ext uri="{FF2B5EF4-FFF2-40B4-BE49-F238E27FC236}">
                <a16:creationId xmlns:a16="http://schemas.microsoft.com/office/drawing/2014/main" id="{B360C0A4-A290-4268-9EC2-887F5589E5E8}"/>
              </a:ext>
            </a:extLst>
          </p:cNvPr>
          <p:cNvSpPr txBox="1"/>
          <p:nvPr/>
        </p:nvSpPr>
        <p:spPr>
          <a:xfrm>
            <a:off x="2254928" y="292965"/>
            <a:ext cx="6933460" cy="553998"/>
          </a:xfrm>
          <a:prstGeom prst="rect">
            <a:avLst/>
          </a:prstGeom>
          <a:noFill/>
        </p:spPr>
        <p:txBody>
          <a:bodyPr wrap="square" rtlCol="0">
            <a:spAutoFit/>
          </a:bodyPr>
          <a:lstStyle/>
          <a:p>
            <a:r>
              <a:rPr lang="en-US" sz="1500" b="1" cap="small" dirty="0">
                <a:latin typeface="Georgia" panose="02040502050405020303" pitchFamily="18" charset="0"/>
              </a:rPr>
              <a:t>South Atlantic Conference </a:t>
            </a:r>
            <a:r>
              <a:rPr lang="en-US" sz="1500" b="1" i="1" dirty="0">
                <a:latin typeface="Georgia" panose="02040502050405020303" pitchFamily="18" charset="0"/>
              </a:rPr>
              <a:t>of</a:t>
            </a:r>
            <a:r>
              <a:rPr lang="en-US" sz="1500" b="1" cap="small" dirty="0">
                <a:latin typeface="Georgia" panose="02040502050405020303" pitchFamily="18" charset="0"/>
              </a:rPr>
              <a:t> Seventh-day Adventists</a:t>
            </a:r>
          </a:p>
          <a:p>
            <a:r>
              <a:rPr lang="en-US" sz="1500" b="1" cap="small" dirty="0">
                <a:latin typeface="Georgia" panose="02040502050405020303" pitchFamily="18" charset="0"/>
              </a:rPr>
              <a:t>Office</a:t>
            </a:r>
            <a:r>
              <a:rPr lang="en-US" sz="1500" b="1" i="1" dirty="0">
                <a:latin typeface="Georgia" panose="02040502050405020303" pitchFamily="18" charset="0"/>
              </a:rPr>
              <a:t> of </a:t>
            </a:r>
            <a:r>
              <a:rPr lang="en-US" sz="1500" b="1" cap="small" dirty="0">
                <a:latin typeface="Georgia" panose="02040502050405020303" pitchFamily="18" charset="0"/>
              </a:rPr>
              <a:t>Education</a:t>
            </a:r>
          </a:p>
        </p:txBody>
      </p:sp>
      <p:sp>
        <p:nvSpPr>
          <p:cNvPr id="2" name="TextBox 1">
            <a:extLst>
              <a:ext uri="{FF2B5EF4-FFF2-40B4-BE49-F238E27FC236}">
                <a16:creationId xmlns:a16="http://schemas.microsoft.com/office/drawing/2014/main" id="{9B2F1EAA-3837-4379-BFA4-1657122D01ED}"/>
              </a:ext>
            </a:extLst>
          </p:cNvPr>
          <p:cNvSpPr txBox="1"/>
          <p:nvPr/>
        </p:nvSpPr>
        <p:spPr>
          <a:xfrm>
            <a:off x="5282214" y="846963"/>
            <a:ext cx="5424256" cy="323165"/>
          </a:xfrm>
          <a:prstGeom prst="rect">
            <a:avLst/>
          </a:prstGeom>
          <a:noFill/>
        </p:spPr>
        <p:txBody>
          <a:bodyPr wrap="square" rtlCol="0">
            <a:spAutoFit/>
          </a:bodyPr>
          <a:lstStyle/>
          <a:p>
            <a:pPr algn="r"/>
            <a:r>
              <a:rPr lang="en-US" sz="1500" dirty="0">
                <a:solidFill>
                  <a:schemeClr val="bg1"/>
                </a:solidFill>
                <a:latin typeface="Georgia" panose="02040502050405020303" pitchFamily="18" charset="0"/>
              </a:rPr>
              <a:t>Using Data Driven Instruction to Pick up the Pace</a:t>
            </a:r>
          </a:p>
        </p:txBody>
      </p:sp>
      <p:sp>
        <p:nvSpPr>
          <p:cNvPr id="7" name="TextBox 2">
            <a:extLst>
              <a:ext uri="{FF2B5EF4-FFF2-40B4-BE49-F238E27FC236}">
                <a16:creationId xmlns:a16="http://schemas.microsoft.com/office/drawing/2014/main" id="{2AB0E9DB-E679-46C6-BC2F-FE3144877F7F}"/>
              </a:ext>
            </a:extLst>
          </p:cNvPr>
          <p:cNvSpPr txBox="1">
            <a:spLocks noChangeArrowheads="1"/>
          </p:cNvSpPr>
          <p:nvPr/>
        </p:nvSpPr>
        <p:spPr bwMode="auto">
          <a:xfrm>
            <a:off x="584252" y="1411572"/>
            <a:ext cx="6029612"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indent="0" eaLnBrk="1" hangingPunct="1"/>
            <a:r>
              <a:rPr lang="en-US" altLang="en-US" sz="2500" b="1" dirty="0">
                <a:latin typeface="Georgia" panose="02040502050405020303" pitchFamily="18" charset="0"/>
              </a:rPr>
              <a:t>The Universal Continuum:</a:t>
            </a:r>
            <a:br>
              <a:rPr lang="en-US" altLang="en-US" sz="2500" b="1" dirty="0">
                <a:latin typeface="Georgia" panose="02040502050405020303" pitchFamily="18" charset="0"/>
              </a:rPr>
            </a:br>
            <a:endParaRPr lang="en-US" altLang="en-US" sz="2500" b="1" dirty="0">
              <a:latin typeface="Georgia" panose="02040502050405020303" pitchFamily="18" charset="0"/>
            </a:endParaRPr>
          </a:p>
          <a:p>
            <a:pPr eaLnBrk="1" hangingPunct="1">
              <a:buFontTx/>
              <a:buAutoNum type="arabicPeriod"/>
            </a:pPr>
            <a:r>
              <a:rPr lang="en-US" altLang="en-US" sz="1800" dirty="0">
                <a:latin typeface="Georgia" panose="02040502050405020303" pitchFamily="18" charset="0"/>
              </a:rPr>
              <a:t>Chart all student progress.</a:t>
            </a:r>
            <a:br>
              <a:rPr lang="en-US" altLang="en-US" sz="1800" dirty="0">
                <a:latin typeface="Georgia" panose="02040502050405020303" pitchFamily="18" charset="0"/>
              </a:rPr>
            </a:br>
            <a:endParaRPr lang="en-US" altLang="en-US" sz="1800" dirty="0">
              <a:latin typeface="Georgia" panose="02040502050405020303" pitchFamily="18" charset="0"/>
            </a:endParaRPr>
          </a:p>
          <a:p>
            <a:pPr eaLnBrk="1" hangingPunct="1">
              <a:buFontTx/>
              <a:buAutoNum type="arabicPeriod"/>
            </a:pPr>
            <a:r>
              <a:rPr lang="en-US" altLang="en-US" sz="1800" dirty="0">
                <a:latin typeface="Georgia" panose="02040502050405020303" pitchFamily="18" charset="0"/>
              </a:rPr>
              <a:t>Analyze needs - strengths/obstacles to achievement.</a:t>
            </a:r>
            <a:br>
              <a:rPr lang="en-US" altLang="en-US" sz="1800" dirty="0">
                <a:latin typeface="Georgia" panose="02040502050405020303" pitchFamily="18" charset="0"/>
              </a:rPr>
            </a:br>
            <a:endParaRPr lang="en-US" altLang="en-US" sz="1800" dirty="0">
              <a:latin typeface="Georgia" panose="02040502050405020303" pitchFamily="18" charset="0"/>
            </a:endParaRPr>
          </a:p>
          <a:p>
            <a:pPr eaLnBrk="1" hangingPunct="1">
              <a:buFontTx/>
              <a:buAutoNum type="arabicPeriod"/>
            </a:pPr>
            <a:r>
              <a:rPr lang="en-US" altLang="en-US" sz="1800" dirty="0">
                <a:latin typeface="Georgia" panose="02040502050405020303" pitchFamily="18" charset="0"/>
              </a:rPr>
              <a:t>Identify strategies to be used within the core curriculum or school-wide behavioral support plan.</a:t>
            </a:r>
            <a:br>
              <a:rPr lang="en-US" altLang="en-US" sz="1800" dirty="0">
                <a:latin typeface="Georgia" panose="02040502050405020303" pitchFamily="18" charset="0"/>
              </a:rPr>
            </a:br>
            <a:endParaRPr lang="en-US" altLang="en-US" sz="1800" dirty="0">
              <a:latin typeface="Georgia" panose="02040502050405020303" pitchFamily="18" charset="0"/>
            </a:endParaRPr>
          </a:p>
          <a:p>
            <a:pPr eaLnBrk="1" hangingPunct="1">
              <a:buFontTx/>
              <a:buAutoNum type="arabicPeriod"/>
            </a:pPr>
            <a:r>
              <a:rPr lang="en-US" altLang="en-US" sz="1800" dirty="0">
                <a:latin typeface="Georgia" panose="02040502050405020303" pitchFamily="18" charset="0"/>
              </a:rPr>
              <a:t>Core curriculum includes a constructivism-at-work approach:</a:t>
            </a:r>
            <a:br>
              <a:rPr lang="en-US" altLang="en-US" sz="1800" dirty="0">
                <a:latin typeface="Georgia" panose="02040502050405020303" pitchFamily="18" charset="0"/>
              </a:rPr>
            </a:br>
            <a:r>
              <a:rPr lang="en-US" altLang="en-US" sz="1800" dirty="0">
                <a:latin typeface="Georgia" panose="02040502050405020303" pitchFamily="18" charset="0"/>
              </a:rPr>
              <a:t>A.  Whole Group.</a:t>
            </a:r>
            <a:br>
              <a:rPr lang="en-US" altLang="en-US" sz="1800" dirty="0">
                <a:latin typeface="Georgia" panose="02040502050405020303" pitchFamily="18" charset="0"/>
              </a:rPr>
            </a:br>
            <a:r>
              <a:rPr lang="en-US" altLang="en-US" sz="1800" dirty="0">
                <a:latin typeface="Georgia" panose="02040502050405020303" pitchFamily="18" charset="0"/>
              </a:rPr>
              <a:t>B.  Small, Differentiated Groups.</a:t>
            </a:r>
            <a:br>
              <a:rPr lang="en-US" altLang="en-US" sz="1800" dirty="0">
                <a:latin typeface="Georgia" panose="02040502050405020303" pitchFamily="18" charset="0"/>
              </a:rPr>
            </a:br>
            <a:r>
              <a:rPr lang="en-US" altLang="en-US" sz="1800" dirty="0">
                <a:latin typeface="Georgia" panose="02040502050405020303" pitchFamily="18" charset="0"/>
              </a:rPr>
              <a:t>C.  Individualized instruction.</a:t>
            </a:r>
            <a:br>
              <a:rPr lang="en-US" altLang="en-US" sz="1800" dirty="0">
                <a:latin typeface="Georgia" panose="02040502050405020303" pitchFamily="18" charset="0"/>
              </a:rPr>
            </a:br>
            <a:endParaRPr lang="en-US" altLang="en-US" sz="1800" dirty="0">
              <a:latin typeface="Georgia" panose="02040502050405020303" pitchFamily="18" charset="0"/>
            </a:endParaRPr>
          </a:p>
          <a:p>
            <a:pPr eaLnBrk="1" hangingPunct="1">
              <a:buFontTx/>
              <a:buAutoNum type="arabicPeriod"/>
            </a:pPr>
            <a:r>
              <a:rPr lang="en-US" altLang="en-US" sz="1800" dirty="0">
                <a:latin typeface="Georgia" panose="02040502050405020303" pitchFamily="18" charset="0"/>
              </a:rPr>
              <a:t>Identify further strategies for core instruction or the school-wide behavioral support plan.</a:t>
            </a:r>
          </a:p>
        </p:txBody>
      </p:sp>
      <p:pic>
        <p:nvPicPr>
          <p:cNvPr id="6" name="Picture 5">
            <a:extLst>
              <a:ext uri="{FF2B5EF4-FFF2-40B4-BE49-F238E27FC236}">
                <a16:creationId xmlns:a16="http://schemas.microsoft.com/office/drawing/2014/main" id="{8FA20B3E-0AD2-4559-9BE8-FB7CE4B6840A}"/>
              </a:ext>
            </a:extLst>
          </p:cNvPr>
          <p:cNvPicPr>
            <a:picLocks noChangeAspect="1"/>
          </p:cNvPicPr>
          <p:nvPr/>
        </p:nvPicPr>
        <p:blipFill>
          <a:blip r:embed="rId4"/>
          <a:stretch>
            <a:fillRect/>
          </a:stretch>
        </p:blipFill>
        <p:spPr>
          <a:xfrm>
            <a:off x="7134460" y="1653702"/>
            <a:ext cx="5068428" cy="4970833"/>
          </a:xfrm>
          <a:prstGeom prst="rect">
            <a:avLst/>
          </a:prstGeom>
        </p:spPr>
      </p:pic>
      <p:sp>
        <p:nvSpPr>
          <p:cNvPr id="8" name="TextBox 7">
            <a:extLst>
              <a:ext uri="{FF2B5EF4-FFF2-40B4-BE49-F238E27FC236}">
                <a16:creationId xmlns:a16="http://schemas.microsoft.com/office/drawing/2014/main" id="{9F9C5DEC-484D-4F5D-BB36-2F6DAF5B44F2}"/>
              </a:ext>
            </a:extLst>
          </p:cNvPr>
          <p:cNvSpPr txBox="1"/>
          <p:nvPr/>
        </p:nvSpPr>
        <p:spPr>
          <a:xfrm>
            <a:off x="7599286" y="5894962"/>
            <a:ext cx="4350058" cy="830997"/>
          </a:xfrm>
          <a:prstGeom prst="rect">
            <a:avLst/>
          </a:prstGeom>
          <a:noFill/>
        </p:spPr>
        <p:txBody>
          <a:bodyPr wrap="square" rtlCol="0">
            <a:spAutoFit/>
          </a:bodyPr>
          <a:lstStyle/>
          <a:p>
            <a:pPr algn="ctr"/>
            <a:r>
              <a:rPr lang="en-US" sz="1500" b="1" dirty="0">
                <a:solidFill>
                  <a:schemeClr val="bg1"/>
                </a:solidFill>
                <a:latin typeface="Arial" panose="020B0604020202020204" pitchFamily="34" charset="0"/>
                <a:cs typeface="Arial" panose="020B0604020202020204" pitchFamily="34" charset="0"/>
              </a:rPr>
              <a:t>Universal Level Continuum</a:t>
            </a:r>
            <a:br>
              <a:rPr lang="en-US" sz="1500" b="1" dirty="0">
                <a:solidFill>
                  <a:schemeClr val="bg1"/>
                </a:solidFill>
                <a:latin typeface="Arial" panose="020B0604020202020204" pitchFamily="34" charset="0"/>
                <a:cs typeface="Arial" panose="020B0604020202020204" pitchFamily="34" charset="0"/>
              </a:rPr>
            </a:br>
            <a:r>
              <a:rPr lang="en-US" sz="1500" b="1" dirty="0">
                <a:solidFill>
                  <a:schemeClr val="bg1"/>
                </a:solidFill>
                <a:latin typeface="Arial" panose="020B0604020202020204" pitchFamily="34" charset="0"/>
                <a:cs typeface="Arial" panose="020B0604020202020204" pitchFamily="34" charset="0"/>
              </a:rPr>
              <a:t>Core Instruction and Behavioral Expectations</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516639A6-30D7-474F-99FE-1CD447697C29}"/>
              </a:ext>
            </a:extLst>
          </p:cNvPr>
          <p:cNvSpPr txBox="1"/>
          <p:nvPr/>
        </p:nvSpPr>
        <p:spPr>
          <a:xfrm>
            <a:off x="9144002" y="2521256"/>
            <a:ext cx="1305017" cy="553998"/>
          </a:xfrm>
          <a:prstGeom prst="rect">
            <a:avLst/>
          </a:prstGeom>
          <a:noFill/>
        </p:spPr>
        <p:txBody>
          <a:bodyPr wrap="square" rtlCol="0">
            <a:spAutoFit/>
          </a:bodyPr>
          <a:lstStyle/>
          <a:p>
            <a:pPr algn="ctr"/>
            <a:r>
              <a:rPr lang="en-US" sz="1500" b="1" dirty="0"/>
              <a:t>Targeted Intervention</a:t>
            </a:r>
          </a:p>
        </p:txBody>
      </p:sp>
      <p:sp>
        <p:nvSpPr>
          <p:cNvPr id="14" name="TextBox 13">
            <a:extLst>
              <a:ext uri="{FF2B5EF4-FFF2-40B4-BE49-F238E27FC236}">
                <a16:creationId xmlns:a16="http://schemas.microsoft.com/office/drawing/2014/main" id="{94DA9F6B-0A8B-45F6-A6B1-0FDCAAA9EF23}"/>
              </a:ext>
            </a:extLst>
          </p:cNvPr>
          <p:cNvSpPr txBox="1"/>
          <p:nvPr/>
        </p:nvSpPr>
        <p:spPr>
          <a:xfrm>
            <a:off x="7812350" y="1876099"/>
            <a:ext cx="2161712" cy="323165"/>
          </a:xfrm>
          <a:prstGeom prst="rect">
            <a:avLst/>
          </a:prstGeom>
          <a:noFill/>
        </p:spPr>
        <p:txBody>
          <a:bodyPr wrap="square" rtlCol="0">
            <a:spAutoFit/>
          </a:bodyPr>
          <a:lstStyle/>
          <a:p>
            <a:pPr algn="r"/>
            <a:r>
              <a:rPr lang="en-US" sz="1500" b="1" dirty="0">
                <a:latin typeface="Arial" panose="020B0604020202020204" pitchFamily="34" charset="0"/>
                <a:cs typeface="Arial" panose="020B0604020202020204" pitchFamily="34" charset="0"/>
              </a:rPr>
              <a:t>Intensive Intervention</a:t>
            </a:r>
          </a:p>
        </p:txBody>
      </p:sp>
    </p:spTree>
    <p:extLst>
      <p:ext uri="{BB962C8B-B14F-4D97-AF65-F5344CB8AC3E}">
        <p14:creationId xmlns:p14="http://schemas.microsoft.com/office/powerpoint/2010/main" val="3046919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F6EE1E8-5AF7-4D6E-8630-AE5FEA82351A}"/>
              </a:ext>
            </a:extLst>
          </p:cNvPr>
          <p:cNvSpPr/>
          <p:nvPr/>
        </p:nvSpPr>
        <p:spPr>
          <a:xfrm>
            <a:off x="0" y="849597"/>
            <a:ext cx="12192000" cy="355108"/>
          </a:xfrm>
          <a:prstGeom prst="rect">
            <a:avLst/>
          </a:prstGeom>
          <a:solidFill>
            <a:schemeClr val="accent1">
              <a:lumMod val="5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www.clker.com/cliparts/m/b/l/o/S/R/rainbow-circular-arrows-hi.png">
            <a:extLst>
              <a:ext uri="{FF2B5EF4-FFF2-40B4-BE49-F238E27FC236}">
                <a16:creationId xmlns:a16="http://schemas.microsoft.com/office/drawing/2014/main" id="{CC92FF3C-6A79-424B-90C6-50B17DC506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74899" y="724555"/>
            <a:ext cx="703929" cy="67811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38B7B01B-6ABC-423D-8994-38E5D1BD75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438" y="290196"/>
            <a:ext cx="1371600" cy="561975"/>
          </a:xfrm>
          <a:prstGeom prst="rect">
            <a:avLst/>
          </a:prstGeom>
        </p:spPr>
      </p:pic>
      <p:sp>
        <p:nvSpPr>
          <p:cNvPr id="11" name="TextBox 10">
            <a:extLst>
              <a:ext uri="{FF2B5EF4-FFF2-40B4-BE49-F238E27FC236}">
                <a16:creationId xmlns:a16="http://schemas.microsoft.com/office/drawing/2014/main" id="{B360C0A4-A290-4268-9EC2-887F5589E5E8}"/>
              </a:ext>
            </a:extLst>
          </p:cNvPr>
          <p:cNvSpPr txBox="1"/>
          <p:nvPr/>
        </p:nvSpPr>
        <p:spPr>
          <a:xfrm>
            <a:off x="2254928" y="292965"/>
            <a:ext cx="6933460" cy="553998"/>
          </a:xfrm>
          <a:prstGeom prst="rect">
            <a:avLst/>
          </a:prstGeom>
          <a:noFill/>
        </p:spPr>
        <p:txBody>
          <a:bodyPr wrap="square" rtlCol="0">
            <a:spAutoFit/>
          </a:bodyPr>
          <a:lstStyle/>
          <a:p>
            <a:r>
              <a:rPr lang="en-US" sz="1500" b="1" cap="small" dirty="0">
                <a:latin typeface="Georgia" panose="02040502050405020303" pitchFamily="18" charset="0"/>
              </a:rPr>
              <a:t>South Atlantic Conference </a:t>
            </a:r>
            <a:r>
              <a:rPr lang="en-US" sz="1500" b="1" i="1" dirty="0">
                <a:latin typeface="Georgia" panose="02040502050405020303" pitchFamily="18" charset="0"/>
              </a:rPr>
              <a:t>of</a:t>
            </a:r>
            <a:r>
              <a:rPr lang="en-US" sz="1500" b="1" cap="small" dirty="0">
                <a:latin typeface="Georgia" panose="02040502050405020303" pitchFamily="18" charset="0"/>
              </a:rPr>
              <a:t> Seventh-day Adventists</a:t>
            </a:r>
          </a:p>
          <a:p>
            <a:r>
              <a:rPr lang="en-US" sz="1500" b="1" cap="small" dirty="0">
                <a:latin typeface="Georgia" panose="02040502050405020303" pitchFamily="18" charset="0"/>
              </a:rPr>
              <a:t>Office</a:t>
            </a:r>
            <a:r>
              <a:rPr lang="en-US" sz="1500" b="1" i="1" dirty="0">
                <a:latin typeface="Georgia" panose="02040502050405020303" pitchFamily="18" charset="0"/>
              </a:rPr>
              <a:t> of </a:t>
            </a:r>
            <a:r>
              <a:rPr lang="en-US" sz="1500" b="1" cap="small" dirty="0">
                <a:latin typeface="Georgia" panose="02040502050405020303" pitchFamily="18" charset="0"/>
              </a:rPr>
              <a:t>Education</a:t>
            </a:r>
          </a:p>
        </p:txBody>
      </p:sp>
      <p:sp>
        <p:nvSpPr>
          <p:cNvPr id="2" name="TextBox 1">
            <a:extLst>
              <a:ext uri="{FF2B5EF4-FFF2-40B4-BE49-F238E27FC236}">
                <a16:creationId xmlns:a16="http://schemas.microsoft.com/office/drawing/2014/main" id="{9B2F1EAA-3837-4379-BFA4-1657122D01ED}"/>
              </a:ext>
            </a:extLst>
          </p:cNvPr>
          <p:cNvSpPr txBox="1"/>
          <p:nvPr/>
        </p:nvSpPr>
        <p:spPr>
          <a:xfrm>
            <a:off x="5282214" y="846963"/>
            <a:ext cx="5424256" cy="323165"/>
          </a:xfrm>
          <a:prstGeom prst="rect">
            <a:avLst/>
          </a:prstGeom>
          <a:noFill/>
        </p:spPr>
        <p:txBody>
          <a:bodyPr wrap="square" rtlCol="0">
            <a:spAutoFit/>
          </a:bodyPr>
          <a:lstStyle/>
          <a:p>
            <a:pPr algn="r"/>
            <a:r>
              <a:rPr lang="en-US" sz="1500" dirty="0">
                <a:solidFill>
                  <a:schemeClr val="bg1"/>
                </a:solidFill>
                <a:latin typeface="Georgia" panose="02040502050405020303" pitchFamily="18" charset="0"/>
              </a:rPr>
              <a:t>Using Data Driven Instruction to Pick up the Pace</a:t>
            </a:r>
          </a:p>
        </p:txBody>
      </p:sp>
      <p:pic>
        <p:nvPicPr>
          <p:cNvPr id="5122" name="Picture 2" descr="Image result for smart goals">
            <a:extLst>
              <a:ext uri="{FF2B5EF4-FFF2-40B4-BE49-F238E27FC236}">
                <a16:creationId xmlns:a16="http://schemas.microsoft.com/office/drawing/2014/main" id="{46DFF0E9-19AD-42D8-A7E8-CAC675FC37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2077" y="1527715"/>
            <a:ext cx="8729348" cy="521828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student success">
            <a:extLst>
              <a:ext uri="{FF2B5EF4-FFF2-40B4-BE49-F238E27FC236}">
                <a16:creationId xmlns:a16="http://schemas.microsoft.com/office/drawing/2014/main" id="{1AD9F246-D073-4365-BF78-5DEC284A581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359" r="12431"/>
          <a:stretch/>
        </p:blipFill>
        <p:spPr bwMode="auto">
          <a:xfrm>
            <a:off x="137787" y="1964547"/>
            <a:ext cx="2478954" cy="3371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0885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F6EE1E8-5AF7-4D6E-8630-AE5FEA82351A}"/>
              </a:ext>
            </a:extLst>
          </p:cNvPr>
          <p:cNvSpPr/>
          <p:nvPr/>
        </p:nvSpPr>
        <p:spPr>
          <a:xfrm>
            <a:off x="0" y="849597"/>
            <a:ext cx="12192000" cy="355108"/>
          </a:xfrm>
          <a:prstGeom prst="rect">
            <a:avLst/>
          </a:prstGeom>
          <a:solidFill>
            <a:schemeClr val="accent1">
              <a:lumMod val="5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www.clker.com/cliparts/m/b/l/o/S/R/rainbow-circular-arrows-hi.png">
            <a:extLst>
              <a:ext uri="{FF2B5EF4-FFF2-40B4-BE49-F238E27FC236}">
                <a16:creationId xmlns:a16="http://schemas.microsoft.com/office/drawing/2014/main" id="{CC92FF3C-6A79-424B-90C6-50B17DC506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74899" y="724555"/>
            <a:ext cx="703929" cy="67811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38B7B01B-6ABC-423D-8994-38E5D1BD75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438" y="290196"/>
            <a:ext cx="1371600" cy="561975"/>
          </a:xfrm>
          <a:prstGeom prst="rect">
            <a:avLst/>
          </a:prstGeom>
        </p:spPr>
      </p:pic>
      <p:sp>
        <p:nvSpPr>
          <p:cNvPr id="11" name="TextBox 10">
            <a:extLst>
              <a:ext uri="{FF2B5EF4-FFF2-40B4-BE49-F238E27FC236}">
                <a16:creationId xmlns:a16="http://schemas.microsoft.com/office/drawing/2014/main" id="{B360C0A4-A290-4268-9EC2-887F5589E5E8}"/>
              </a:ext>
            </a:extLst>
          </p:cNvPr>
          <p:cNvSpPr txBox="1"/>
          <p:nvPr/>
        </p:nvSpPr>
        <p:spPr>
          <a:xfrm>
            <a:off x="2254928" y="292965"/>
            <a:ext cx="6933460" cy="553998"/>
          </a:xfrm>
          <a:prstGeom prst="rect">
            <a:avLst/>
          </a:prstGeom>
          <a:noFill/>
        </p:spPr>
        <p:txBody>
          <a:bodyPr wrap="square" rtlCol="0">
            <a:spAutoFit/>
          </a:bodyPr>
          <a:lstStyle/>
          <a:p>
            <a:r>
              <a:rPr lang="en-US" sz="1500" b="1" cap="small" dirty="0">
                <a:latin typeface="Georgia" panose="02040502050405020303" pitchFamily="18" charset="0"/>
              </a:rPr>
              <a:t>South Atlantic Conference </a:t>
            </a:r>
            <a:r>
              <a:rPr lang="en-US" sz="1500" b="1" i="1" dirty="0">
                <a:latin typeface="Georgia" panose="02040502050405020303" pitchFamily="18" charset="0"/>
              </a:rPr>
              <a:t>of</a:t>
            </a:r>
            <a:r>
              <a:rPr lang="en-US" sz="1500" b="1" cap="small" dirty="0">
                <a:latin typeface="Georgia" panose="02040502050405020303" pitchFamily="18" charset="0"/>
              </a:rPr>
              <a:t> Seventh-day Adventists</a:t>
            </a:r>
          </a:p>
          <a:p>
            <a:r>
              <a:rPr lang="en-US" sz="1500" b="1" cap="small" dirty="0">
                <a:latin typeface="Georgia" panose="02040502050405020303" pitchFamily="18" charset="0"/>
              </a:rPr>
              <a:t>Office</a:t>
            </a:r>
            <a:r>
              <a:rPr lang="en-US" sz="1500" b="1" i="1" dirty="0">
                <a:latin typeface="Georgia" panose="02040502050405020303" pitchFamily="18" charset="0"/>
              </a:rPr>
              <a:t> of </a:t>
            </a:r>
            <a:r>
              <a:rPr lang="en-US" sz="1500" b="1" cap="small" dirty="0">
                <a:latin typeface="Georgia" panose="02040502050405020303" pitchFamily="18" charset="0"/>
              </a:rPr>
              <a:t>Education</a:t>
            </a:r>
          </a:p>
        </p:txBody>
      </p:sp>
      <p:sp>
        <p:nvSpPr>
          <p:cNvPr id="2" name="TextBox 1">
            <a:extLst>
              <a:ext uri="{FF2B5EF4-FFF2-40B4-BE49-F238E27FC236}">
                <a16:creationId xmlns:a16="http://schemas.microsoft.com/office/drawing/2014/main" id="{9B2F1EAA-3837-4379-BFA4-1657122D01ED}"/>
              </a:ext>
            </a:extLst>
          </p:cNvPr>
          <p:cNvSpPr txBox="1"/>
          <p:nvPr/>
        </p:nvSpPr>
        <p:spPr>
          <a:xfrm>
            <a:off x="5282214" y="846963"/>
            <a:ext cx="5424256" cy="323165"/>
          </a:xfrm>
          <a:prstGeom prst="rect">
            <a:avLst/>
          </a:prstGeom>
          <a:noFill/>
        </p:spPr>
        <p:txBody>
          <a:bodyPr wrap="square" rtlCol="0">
            <a:spAutoFit/>
          </a:bodyPr>
          <a:lstStyle/>
          <a:p>
            <a:pPr algn="r"/>
            <a:r>
              <a:rPr lang="en-US" sz="1500" dirty="0">
                <a:solidFill>
                  <a:schemeClr val="bg1"/>
                </a:solidFill>
                <a:latin typeface="Georgia" panose="02040502050405020303" pitchFamily="18" charset="0"/>
              </a:rPr>
              <a:t>Using Data Driven Instruction to Pick up the Pace</a:t>
            </a:r>
          </a:p>
        </p:txBody>
      </p:sp>
      <p:sp>
        <p:nvSpPr>
          <p:cNvPr id="7" name="Content Placeholder 2">
            <a:extLst>
              <a:ext uri="{FF2B5EF4-FFF2-40B4-BE49-F238E27FC236}">
                <a16:creationId xmlns:a16="http://schemas.microsoft.com/office/drawing/2014/main" id="{D0BD32C5-0658-4A5F-8742-61A5BEEFE8F6}"/>
              </a:ext>
            </a:extLst>
          </p:cNvPr>
          <p:cNvSpPr txBox="1">
            <a:spLocks/>
          </p:cNvSpPr>
          <p:nvPr/>
        </p:nvSpPr>
        <p:spPr>
          <a:xfrm>
            <a:off x="192045" y="1561355"/>
            <a:ext cx="8898689" cy="43604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algn="l">
              <a:spcBef>
                <a:spcPct val="0"/>
              </a:spcBef>
              <a:spcAft>
                <a:spcPts val="1500"/>
              </a:spcAft>
              <a:buClr>
                <a:srgbClr val="79974F"/>
              </a:buClr>
              <a:buSzPct val="130000"/>
            </a:pPr>
            <a:r>
              <a:rPr lang="en-US" sz="2500" b="1" dirty="0">
                <a:latin typeface="Arial" pitchFamily="34" charset="0"/>
                <a:cs typeface="Arial" pitchFamily="34" charset="0"/>
              </a:rPr>
              <a:t>Data Driven Instruction </a:t>
            </a:r>
            <a:r>
              <a:rPr lang="en-US" sz="2500" b="1" i="1" cap="small" dirty="0">
                <a:latin typeface="Viner Hand ITC" panose="03070502030502020203" pitchFamily="66" charset="0"/>
                <a:cs typeface="Arial" pitchFamily="34" charset="0"/>
              </a:rPr>
              <a:t>is</a:t>
            </a:r>
            <a:r>
              <a:rPr lang="en-US" sz="2500" b="1" dirty="0">
                <a:latin typeface="Arial" pitchFamily="34" charset="0"/>
                <a:cs typeface="Arial" pitchFamily="34" charset="0"/>
              </a:rPr>
              <a:t>  A Product of Leadership:</a:t>
            </a:r>
          </a:p>
          <a:p>
            <a:pPr marL="800100" lvl="1" indent="-342900" algn="l">
              <a:spcBef>
                <a:spcPct val="0"/>
              </a:spcBef>
              <a:spcAft>
                <a:spcPts val="1500"/>
              </a:spcAft>
              <a:buClr>
                <a:srgbClr val="79974F"/>
              </a:buClr>
              <a:buSzPct val="130000"/>
              <a:buFont typeface="Arial" panose="020B0604020202020204" pitchFamily="34" charset="0"/>
              <a:buChar char="•"/>
            </a:pPr>
            <a:r>
              <a:rPr lang="en-US" dirty="0">
                <a:latin typeface="Arial" pitchFamily="34" charset="0"/>
                <a:cs typeface="Arial" pitchFamily="34" charset="0"/>
              </a:rPr>
              <a:t>Standardizing expectations system-wide</a:t>
            </a:r>
          </a:p>
          <a:p>
            <a:pPr marL="800100" lvl="1" indent="-342900" algn="l">
              <a:spcBef>
                <a:spcPct val="0"/>
              </a:spcBef>
              <a:spcAft>
                <a:spcPts val="1500"/>
              </a:spcAft>
              <a:buClr>
                <a:srgbClr val="79974F"/>
              </a:buClr>
              <a:buSzPct val="130000"/>
              <a:buFont typeface="Arial" panose="020B0604020202020204" pitchFamily="34" charset="0"/>
              <a:buChar char="•"/>
            </a:pPr>
            <a:r>
              <a:rPr lang="en-US" dirty="0">
                <a:latin typeface="Arial" pitchFamily="34" charset="0"/>
                <a:cs typeface="Arial" pitchFamily="34" charset="0"/>
              </a:rPr>
              <a:t>Standardizing tools and protocols</a:t>
            </a:r>
          </a:p>
          <a:p>
            <a:pPr marL="800100" lvl="1" indent="-342900" algn="l">
              <a:spcBef>
                <a:spcPct val="0"/>
              </a:spcBef>
              <a:spcAft>
                <a:spcPts val="1500"/>
              </a:spcAft>
              <a:buClr>
                <a:srgbClr val="79974F"/>
              </a:buClr>
              <a:buSzPct val="130000"/>
              <a:buFont typeface="Arial" panose="020B0604020202020204" pitchFamily="34" charset="0"/>
              <a:buChar char="•"/>
            </a:pPr>
            <a:r>
              <a:rPr lang="en-US" dirty="0">
                <a:latin typeface="Arial" pitchFamily="34" charset="0"/>
                <a:cs typeface="Arial" pitchFamily="34" charset="0"/>
              </a:rPr>
              <a:t>Facilitating fast and accurate communication</a:t>
            </a:r>
          </a:p>
          <a:p>
            <a:pPr marL="800100" lvl="1" indent="-342900" algn="l">
              <a:spcBef>
                <a:spcPct val="0"/>
              </a:spcBef>
              <a:spcAft>
                <a:spcPts val="1500"/>
              </a:spcAft>
              <a:buClr>
                <a:srgbClr val="79974F"/>
              </a:buClr>
              <a:buSzPct val="130000"/>
              <a:buFont typeface="Arial" panose="020B0604020202020204" pitchFamily="34" charset="0"/>
              <a:buChar char="•"/>
            </a:pPr>
            <a:r>
              <a:rPr lang="en-US" dirty="0">
                <a:latin typeface="Arial" pitchFamily="34" charset="0"/>
                <a:cs typeface="Arial" pitchFamily="34" charset="0"/>
              </a:rPr>
              <a:t>Enabling professional evaluation and accountability</a:t>
            </a:r>
          </a:p>
          <a:p>
            <a:pPr marL="800100" lvl="1" indent="-342900" algn="l">
              <a:spcBef>
                <a:spcPct val="0"/>
              </a:spcBef>
              <a:spcAft>
                <a:spcPts val="1500"/>
              </a:spcAft>
              <a:buClr>
                <a:srgbClr val="79974F"/>
              </a:buClr>
              <a:buSzPct val="130000"/>
              <a:buFont typeface="Arial" panose="020B0604020202020204" pitchFamily="34" charset="0"/>
              <a:buChar char="•"/>
            </a:pPr>
            <a:r>
              <a:rPr lang="en-US" dirty="0">
                <a:latin typeface="Arial" pitchFamily="34" charset="0"/>
                <a:cs typeface="Arial" pitchFamily="34" charset="0"/>
              </a:rPr>
              <a:t>Establish school-wide goals of accountability and success</a:t>
            </a:r>
          </a:p>
        </p:txBody>
      </p:sp>
      <p:pic>
        <p:nvPicPr>
          <p:cNvPr id="3074" name="Picture 2" descr="Image result for leadership">
            <a:extLst>
              <a:ext uri="{FF2B5EF4-FFF2-40B4-BE49-F238E27FC236}">
                <a16:creationId xmlns:a16="http://schemas.microsoft.com/office/drawing/2014/main" id="{FB9F30A6-3636-4975-A391-9DE4D35713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6476" y="4458760"/>
            <a:ext cx="6516454" cy="239924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48D4A26-6C30-4010-B0B1-1EB3116CABED}"/>
              </a:ext>
            </a:extLst>
          </p:cNvPr>
          <p:cNvSpPr txBox="1"/>
          <p:nvPr/>
        </p:nvSpPr>
        <p:spPr>
          <a:xfrm>
            <a:off x="7704306" y="5992238"/>
            <a:ext cx="2462777" cy="430887"/>
          </a:xfrm>
          <a:prstGeom prst="rect">
            <a:avLst/>
          </a:prstGeom>
          <a:solidFill>
            <a:schemeClr val="bg1"/>
          </a:solidFill>
        </p:spPr>
        <p:txBody>
          <a:bodyPr wrap="square" rtlCol="0">
            <a:spAutoFit/>
          </a:bodyPr>
          <a:lstStyle/>
          <a:p>
            <a:pPr algn="ctr"/>
            <a:r>
              <a:rPr lang="en-US" sz="2200" i="1" dirty="0">
                <a:solidFill>
                  <a:schemeClr val="accent5">
                    <a:lumMod val="50000"/>
                  </a:schemeClr>
                </a:solidFill>
              </a:rPr>
              <a:t>Picking Up the Pace</a:t>
            </a:r>
          </a:p>
        </p:txBody>
      </p:sp>
    </p:spTree>
    <p:extLst>
      <p:ext uri="{BB962C8B-B14F-4D97-AF65-F5344CB8AC3E}">
        <p14:creationId xmlns:p14="http://schemas.microsoft.com/office/powerpoint/2010/main" val="704534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F6EE1E8-5AF7-4D6E-8630-AE5FEA82351A}"/>
              </a:ext>
            </a:extLst>
          </p:cNvPr>
          <p:cNvSpPr/>
          <p:nvPr/>
        </p:nvSpPr>
        <p:spPr>
          <a:xfrm>
            <a:off x="0" y="849597"/>
            <a:ext cx="12192000" cy="355108"/>
          </a:xfrm>
          <a:prstGeom prst="rect">
            <a:avLst/>
          </a:prstGeom>
          <a:solidFill>
            <a:schemeClr val="accent1">
              <a:lumMod val="5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www.clker.com/cliparts/m/b/l/o/S/R/rainbow-circular-arrows-hi.png">
            <a:extLst>
              <a:ext uri="{FF2B5EF4-FFF2-40B4-BE49-F238E27FC236}">
                <a16:creationId xmlns:a16="http://schemas.microsoft.com/office/drawing/2014/main" id="{CC92FF3C-6A79-424B-90C6-50B17DC506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74899" y="724555"/>
            <a:ext cx="703929" cy="67811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38B7B01B-6ABC-423D-8994-38E5D1BD75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438" y="290196"/>
            <a:ext cx="1371600" cy="561975"/>
          </a:xfrm>
          <a:prstGeom prst="rect">
            <a:avLst/>
          </a:prstGeom>
        </p:spPr>
      </p:pic>
      <p:sp>
        <p:nvSpPr>
          <p:cNvPr id="11" name="TextBox 10">
            <a:extLst>
              <a:ext uri="{FF2B5EF4-FFF2-40B4-BE49-F238E27FC236}">
                <a16:creationId xmlns:a16="http://schemas.microsoft.com/office/drawing/2014/main" id="{B360C0A4-A290-4268-9EC2-887F5589E5E8}"/>
              </a:ext>
            </a:extLst>
          </p:cNvPr>
          <p:cNvSpPr txBox="1"/>
          <p:nvPr/>
        </p:nvSpPr>
        <p:spPr>
          <a:xfrm>
            <a:off x="2254928" y="292965"/>
            <a:ext cx="6933460" cy="553998"/>
          </a:xfrm>
          <a:prstGeom prst="rect">
            <a:avLst/>
          </a:prstGeom>
          <a:noFill/>
        </p:spPr>
        <p:txBody>
          <a:bodyPr wrap="square" rtlCol="0">
            <a:spAutoFit/>
          </a:bodyPr>
          <a:lstStyle/>
          <a:p>
            <a:r>
              <a:rPr lang="en-US" sz="1500" b="1" cap="small" dirty="0">
                <a:latin typeface="Georgia" panose="02040502050405020303" pitchFamily="18" charset="0"/>
              </a:rPr>
              <a:t>South Atlantic Conference </a:t>
            </a:r>
            <a:r>
              <a:rPr lang="en-US" sz="1500" b="1" i="1" dirty="0">
                <a:latin typeface="Georgia" panose="02040502050405020303" pitchFamily="18" charset="0"/>
              </a:rPr>
              <a:t>of</a:t>
            </a:r>
            <a:r>
              <a:rPr lang="en-US" sz="1500" b="1" cap="small" dirty="0">
                <a:latin typeface="Georgia" panose="02040502050405020303" pitchFamily="18" charset="0"/>
              </a:rPr>
              <a:t> Seventh-day Adventists</a:t>
            </a:r>
          </a:p>
          <a:p>
            <a:r>
              <a:rPr lang="en-US" sz="1500" b="1" cap="small" dirty="0">
                <a:latin typeface="Georgia" panose="02040502050405020303" pitchFamily="18" charset="0"/>
              </a:rPr>
              <a:t>Office</a:t>
            </a:r>
            <a:r>
              <a:rPr lang="en-US" sz="1500" b="1" i="1" dirty="0">
                <a:latin typeface="Georgia" panose="02040502050405020303" pitchFamily="18" charset="0"/>
              </a:rPr>
              <a:t> of </a:t>
            </a:r>
            <a:r>
              <a:rPr lang="en-US" sz="1500" b="1" cap="small" dirty="0">
                <a:latin typeface="Georgia" panose="02040502050405020303" pitchFamily="18" charset="0"/>
              </a:rPr>
              <a:t>Education</a:t>
            </a:r>
          </a:p>
        </p:txBody>
      </p:sp>
      <p:sp>
        <p:nvSpPr>
          <p:cNvPr id="2" name="TextBox 1">
            <a:extLst>
              <a:ext uri="{FF2B5EF4-FFF2-40B4-BE49-F238E27FC236}">
                <a16:creationId xmlns:a16="http://schemas.microsoft.com/office/drawing/2014/main" id="{9B2F1EAA-3837-4379-BFA4-1657122D01ED}"/>
              </a:ext>
            </a:extLst>
          </p:cNvPr>
          <p:cNvSpPr txBox="1"/>
          <p:nvPr/>
        </p:nvSpPr>
        <p:spPr>
          <a:xfrm>
            <a:off x="5282214" y="846963"/>
            <a:ext cx="5424256" cy="323165"/>
          </a:xfrm>
          <a:prstGeom prst="rect">
            <a:avLst/>
          </a:prstGeom>
          <a:noFill/>
        </p:spPr>
        <p:txBody>
          <a:bodyPr wrap="square" rtlCol="0">
            <a:spAutoFit/>
          </a:bodyPr>
          <a:lstStyle/>
          <a:p>
            <a:pPr algn="r"/>
            <a:r>
              <a:rPr lang="en-US" sz="1500" dirty="0">
                <a:solidFill>
                  <a:schemeClr val="bg1"/>
                </a:solidFill>
                <a:latin typeface="Georgia" panose="02040502050405020303" pitchFamily="18" charset="0"/>
              </a:rPr>
              <a:t>Using Data Driven Instruction to Pick up the Pace</a:t>
            </a:r>
          </a:p>
        </p:txBody>
      </p:sp>
      <p:sp>
        <p:nvSpPr>
          <p:cNvPr id="3" name="Rectangle 2">
            <a:extLst>
              <a:ext uri="{FF2B5EF4-FFF2-40B4-BE49-F238E27FC236}">
                <a16:creationId xmlns:a16="http://schemas.microsoft.com/office/drawing/2014/main" id="{5C88A7E4-AC13-4DC8-AC8C-62E751571505}"/>
              </a:ext>
            </a:extLst>
          </p:cNvPr>
          <p:cNvSpPr/>
          <p:nvPr/>
        </p:nvSpPr>
        <p:spPr>
          <a:xfrm>
            <a:off x="4784436" y="2118705"/>
            <a:ext cx="6585528" cy="2990562"/>
          </a:xfrm>
          <a:prstGeom prst="rect">
            <a:avLst/>
          </a:prstGeom>
        </p:spPr>
        <p:txBody>
          <a:bodyPr wrap="square">
            <a:spAutoFit/>
          </a:bodyPr>
          <a:lstStyle/>
          <a:p>
            <a:pPr>
              <a:spcBef>
                <a:spcPct val="0"/>
              </a:spcBef>
              <a:spcAft>
                <a:spcPts val="2000"/>
              </a:spcAft>
              <a:buSzPct val="130000"/>
            </a:pPr>
            <a:r>
              <a:rPr lang="en-US" sz="3500" b="1" dirty="0">
                <a:latin typeface="Arial" panose="020B0604020202020204" pitchFamily="34" charset="0"/>
                <a:cs typeface="Arial" pitchFamily="34" charset="0"/>
              </a:rPr>
              <a:t>5-Minute Table Talk</a:t>
            </a:r>
            <a:br>
              <a:rPr lang="en-US" sz="2000" dirty="0">
                <a:latin typeface="Arial" panose="020B0604020202020204" pitchFamily="34" charset="0"/>
                <a:cs typeface="Arial" pitchFamily="34" charset="0"/>
              </a:rPr>
            </a:br>
            <a:endParaRPr lang="en-US" sz="2000" dirty="0">
              <a:latin typeface="Arial" panose="020B0604020202020204" pitchFamily="34" charset="0"/>
              <a:cs typeface="Arial" pitchFamily="34" charset="0"/>
            </a:endParaRPr>
          </a:p>
          <a:p>
            <a:pPr marL="285750" indent="-285750">
              <a:spcBef>
                <a:spcPct val="0"/>
              </a:spcBef>
              <a:spcAft>
                <a:spcPts val="2000"/>
              </a:spcAft>
              <a:buSzPct val="130000"/>
              <a:buFont typeface="Arial" panose="020B0604020202020204" pitchFamily="34" charset="0"/>
              <a:buChar char="•"/>
            </a:pPr>
            <a:r>
              <a:rPr lang="en-US" sz="2000" dirty="0">
                <a:latin typeface="Arial" panose="020B0604020202020204" pitchFamily="34" charset="0"/>
                <a:cs typeface="Arial" pitchFamily="34" charset="0"/>
              </a:rPr>
              <a:t>What are some strategies you have put in place in your building or at the Conference level to use data to drive instruction?</a:t>
            </a:r>
          </a:p>
          <a:p>
            <a:pPr marL="285750" indent="-285750">
              <a:spcBef>
                <a:spcPct val="0"/>
              </a:spcBef>
              <a:spcAft>
                <a:spcPts val="2000"/>
              </a:spcAft>
              <a:buSzPct val="130000"/>
              <a:buFont typeface="Arial" panose="020B0604020202020204" pitchFamily="34" charset="0"/>
              <a:buChar char="•"/>
            </a:pPr>
            <a:r>
              <a:rPr lang="en-US" sz="2000" dirty="0">
                <a:latin typeface="Arial" panose="020B0604020202020204" pitchFamily="34" charset="0"/>
                <a:cs typeface="Arial" pitchFamily="34" charset="0"/>
              </a:rPr>
              <a:t>With your table group, create a graphic organizer to describe effective strategies your school is using.</a:t>
            </a:r>
          </a:p>
        </p:txBody>
      </p:sp>
      <p:pic>
        <p:nvPicPr>
          <p:cNvPr id="18434" name="Picture 2" descr="https://s-media-cache-ak0.pinimg.com/736x/23/a1/27/23a12724125711a655b407253d934eaa--student-data-cas.jpg">
            <a:extLst>
              <a:ext uri="{FF2B5EF4-FFF2-40B4-BE49-F238E27FC236}">
                <a16:creationId xmlns:a16="http://schemas.microsoft.com/office/drawing/2014/main" id="{81B886C5-A7DB-4975-908F-9EA16F2EC5F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868" t="8205" r="3590" b="5969"/>
          <a:stretch/>
        </p:blipFill>
        <p:spPr bwMode="auto">
          <a:xfrm>
            <a:off x="323272" y="2327564"/>
            <a:ext cx="3880529" cy="3029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0537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F6EE1E8-5AF7-4D6E-8630-AE5FEA82351A}"/>
              </a:ext>
            </a:extLst>
          </p:cNvPr>
          <p:cNvSpPr/>
          <p:nvPr/>
        </p:nvSpPr>
        <p:spPr>
          <a:xfrm>
            <a:off x="0" y="849597"/>
            <a:ext cx="12192000" cy="355108"/>
          </a:xfrm>
          <a:prstGeom prst="rect">
            <a:avLst/>
          </a:prstGeom>
          <a:solidFill>
            <a:schemeClr val="accent1">
              <a:lumMod val="5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www.clker.com/cliparts/m/b/l/o/S/R/rainbow-circular-arrows-hi.png">
            <a:extLst>
              <a:ext uri="{FF2B5EF4-FFF2-40B4-BE49-F238E27FC236}">
                <a16:creationId xmlns:a16="http://schemas.microsoft.com/office/drawing/2014/main" id="{CC92FF3C-6A79-424B-90C6-50B17DC506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74899" y="724555"/>
            <a:ext cx="703929" cy="67811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38B7B01B-6ABC-423D-8994-38E5D1BD75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438" y="290196"/>
            <a:ext cx="1371600" cy="561975"/>
          </a:xfrm>
          <a:prstGeom prst="rect">
            <a:avLst/>
          </a:prstGeom>
        </p:spPr>
      </p:pic>
      <p:sp>
        <p:nvSpPr>
          <p:cNvPr id="11" name="TextBox 10">
            <a:extLst>
              <a:ext uri="{FF2B5EF4-FFF2-40B4-BE49-F238E27FC236}">
                <a16:creationId xmlns:a16="http://schemas.microsoft.com/office/drawing/2014/main" id="{B360C0A4-A290-4268-9EC2-887F5589E5E8}"/>
              </a:ext>
            </a:extLst>
          </p:cNvPr>
          <p:cNvSpPr txBox="1"/>
          <p:nvPr/>
        </p:nvSpPr>
        <p:spPr>
          <a:xfrm>
            <a:off x="2254928" y="292965"/>
            <a:ext cx="6933460" cy="553998"/>
          </a:xfrm>
          <a:prstGeom prst="rect">
            <a:avLst/>
          </a:prstGeom>
          <a:noFill/>
        </p:spPr>
        <p:txBody>
          <a:bodyPr wrap="square" rtlCol="0">
            <a:spAutoFit/>
          </a:bodyPr>
          <a:lstStyle/>
          <a:p>
            <a:r>
              <a:rPr lang="en-US" sz="1500" b="1" cap="small" dirty="0">
                <a:latin typeface="Georgia" panose="02040502050405020303" pitchFamily="18" charset="0"/>
              </a:rPr>
              <a:t>South Atlantic Conference </a:t>
            </a:r>
            <a:r>
              <a:rPr lang="en-US" sz="1500" b="1" i="1" dirty="0">
                <a:latin typeface="Georgia" panose="02040502050405020303" pitchFamily="18" charset="0"/>
              </a:rPr>
              <a:t>of</a:t>
            </a:r>
            <a:r>
              <a:rPr lang="en-US" sz="1500" b="1" cap="small" dirty="0">
                <a:latin typeface="Georgia" panose="02040502050405020303" pitchFamily="18" charset="0"/>
              </a:rPr>
              <a:t> Seventh-day Adventists</a:t>
            </a:r>
          </a:p>
          <a:p>
            <a:r>
              <a:rPr lang="en-US" sz="1500" b="1" cap="small" dirty="0">
                <a:latin typeface="Georgia" panose="02040502050405020303" pitchFamily="18" charset="0"/>
              </a:rPr>
              <a:t>Office</a:t>
            </a:r>
            <a:r>
              <a:rPr lang="en-US" sz="1500" b="1" i="1" dirty="0">
                <a:latin typeface="Georgia" panose="02040502050405020303" pitchFamily="18" charset="0"/>
              </a:rPr>
              <a:t> of </a:t>
            </a:r>
            <a:r>
              <a:rPr lang="en-US" sz="1500" b="1" cap="small" dirty="0">
                <a:latin typeface="Georgia" panose="02040502050405020303" pitchFamily="18" charset="0"/>
              </a:rPr>
              <a:t>Education</a:t>
            </a:r>
          </a:p>
        </p:txBody>
      </p:sp>
      <p:sp>
        <p:nvSpPr>
          <p:cNvPr id="2" name="TextBox 1">
            <a:extLst>
              <a:ext uri="{FF2B5EF4-FFF2-40B4-BE49-F238E27FC236}">
                <a16:creationId xmlns:a16="http://schemas.microsoft.com/office/drawing/2014/main" id="{9B2F1EAA-3837-4379-BFA4-1657122D01ED}"/>
              </a:ext>
            </a:extLst>
          </p:cNvPr>
          <p:cNvSpPr txBox="1"/>
          <p:nvPr/>
        </p:nvSpPr>
        <p:spPr>
          <a:xfrm>
            <a:off x="5282214" y="846963"/>
            <a:ext cx="5424256" cy="323165"/>
          </a:xfrm>
          <a:prstGeom prst="rect">
            <a:avLst/>
          </a:prstGeom>
          <a:noFill/>
        </p:spPr>
        <p:txBody>
          <a:bodyPr wrap="square" rtlCol="0">
            <a:spAutoFit/>
          </a:bodyPr>
          <a:lstStyle/>
          <a:p>
            <a:pPr algn="r"/>
            <a:r>
              <a:rPr lang="en-US" sz="1500" dirty="0">
                <a:solidFill>
                  <a:schemeClr val="bg1"/>
                </a:solidFill>
                <a:latin typeface="Georgia" panose="02040502050405020303" pitchFamily="18" charset="0"/>
              </a:rPr>
              <a:t>Using Data Driven Instruction to Pick up the Pace</a:t>
            </a:r>
          </a:p>
        </p:txBody>
      </p:sp>
      <p:sp>
        <p:nvSpPr>
          <p:cNvPr id="3" name="Rectangle 2">
            <a:extLst>
              <a:ext uri="{FF2B5EF4-FFF2-40B4-BE49-F238E27FC236}">
                <a16:creationId xmlns:a16="http://schemas.microsoft.com/office/drawing/2014/main" id="{5DAA9755-0B8E-4F25-B7F0-EBFBAE9B7697}"/>
              </a:ext>
            </a:extLst>
          </p:cNvPr>
          <p:cNvSpPr/>
          <p:nvPr/>
        </p:nvSpPr>
        <p:spPr>
          <a:xfrm>
            <a:off x="314036" y="2290152"/>
            <a:ext cx="6899563" cy="4247317"/>
          </a:xfrm>
          <a:prstGeom prst="rect">
            <a:avLst/>
          </a:prstGeom>
        </p:spPr>
        <p:txBody>
          <a:bodyPr wrap="square">
            <a:spAutoFit/>
          </a:bodyPr>
          <a:lstStyle/>
          <a:p>
            <a:pPr marL="285750" indent="-285750">
              <a:buFont typeface="Arial" panose="020B0604020202020204" pitchFamily="34" charset="0"/>
              <a:buChar char="•"/>
            </a:pPr>
            <a:r>
              <a:rPr lang="en-US" dirty="0">
                <a:latin typeface="Arial" pitchFamily="34" charset="0"/>
                <a:cs typeface="Arial" pitchFamily="34" charset="0"/>
              </a:rPr>
              <a:t>Use Curriculum-based Measurement data to create quarterly or </a:t>
            </a:r>
            <a:r>
              <a:rPr lang="en-US" dirty="0" err="1">
                <a:latin typeface="Arial" pitchFamily="34" charset="0"/>
                <a:cs typeface="Arial" pitchFamily="34" charset="0"/>
              </a:rPr>
              <a:t>trimesterly</a:t>
            </a:r>
            <a:r>
              <a:rPr lang="en-US" dirty="0">
                <a:latin typeface="Arial" pitchFamily="34" charset="0"/>
                <a:cs typeface="Arial" pitchFamily="34" charset="0"/>
              </a:rPr>
              <a:t> public displays of data in your school.</a:t>
            </a:r>
            <a:br>
              <a:rPr lang="en-US" dirty="0">
                <a:latin typeface="Arial" pitchFamily="34" charset="0"/>
                <a:cs typeface="Arial" pitchFamily="34" charset="0"/>
              </a:rPr>
            </a:br>
            <a:endParaRPr lang="en-US" dirty="0">
              <a:latin typeface="Arial" pitchFamily="34" charset="0"/>
              <a:cs typeface="Arial" pitchFamily="34" charset="0"/>
            </a:endParaRPr>
          </a:p>
          <a:p>
            <a:pPr marL="285750" indent="-285750">
              <a:buFont typeface="Arial" panose="020B0604020202020204" pitchFamily="34" charset="0"/>
              <a:buChar char="•"/>
            </a:pPr>
            <a:r>
              <a:rPr lang="en-US" dirty="0">
                <a:latin typeface="Arial" pitchFamily="34" charset="0"/>
                <a:cs typeface="Arial" pitchFamily="34" charset="0"/>
              </a:rPr>
              <a:t>Use Student Growth Objectives </a:t>
            </a:r>
            <a:r>
              <a:rPr lang="en-US" dirty="0" err="1">
                <a:latin typeface="Arial" pitchFamily="34" charset="0"/>
                <a:cs typeface="Arial" pitchFamily="34" charset="0"/>
              </a:rPr>
              <a:t>trimesterly</a:t>
            </a:r>
            <a:r>
              <a:rPr lang="en-US" dirty="0">
                <a:latin typeface="Arial" pitchFamily="34" charset="0"/>
                <a:cs typeface="Arial" pitchFamily="34" charset="0"/>
              </a:rPr>
              <a:t> to drive instructional conversations between teachers and administration, asking teachers to cite data indicating how they gauge student learning.</a:t>
            </a:r>
            <a:br>
              <a:rPr lang="en-US" dirty="0">
                <a:latin typeface="Arial" pitchFamily="34" charset="0"/>
                <a:cs typeface="Arial" pitchFamily="34" charset="0"/>
              </a:rPr>
            </a:br>
            <a:endParaRPr lang="en-US" dirty="0">
              <a:latin typeface="Arial" pitchFamily="34" charset="0"/>
              <a:cs typeface="Arial" pitchFamily="34" charset="0"/>
            </a:endParaRPr>
          </a:p>
          <a:p>
            <a:pPr marL="285750" indent="-285750">
              <a:buFont typeface="Arial" panose="020B0604020202020204" pitchFamily="34" charset="0"/>
              <a:buChar char="•"/>
            </a:pPr>
            <a:r>
              <a:rPr lang="en-US" dirty="0">
                <a:latin typeface="Arial" pitchFamily="34" charset="0"/>
                <a:cs typeface="Arial" pitchFamily="34" charset="0"/>
              </a:rPr>
              <a:t>Ask students to quantify and monitor their learning progress.</a:t>
            </a:r>
            <a:br>
              <a:rPr lang="en-US" dirty="0">
                <a:latin typeface="Arial" pitchFamily="34" charset="0"/>
                <a:cs typeface="Arial" pitchFamily="34" charset="0"/>
              </a:rPr>
            </a:br>
            <a:endParaRPr lang="en-US" dirty="0">
              <a:latin typeface="Arial" pitchFamily="34" charset="0"/>
              <a:cs typeface="Arial" pitchFamily="34" charset="0"/>
            </a:endParaRPr>
          </a:p>
          <a:p>
            <a:pPr marL="285750" indent="-285750">
              <a:buFont typeface="Arial" panose="020B0604020202020204" pitchFamily="34" charset="0"/>
              <a:buChar char="•"/>
            </a:pPr>
            <a:r>
              <a:rPr lang="en-US" dirty="0">
                <a:latin typeface="Arial" pitchFamily="34" charset="0"/>
                <a:cs typeface="Arial" pitchFamily="34" charset="0"/>
              </a:rPr>
              <a:t>Use charts and graphs to reduce data to useful information by focusing on simple numbers, gap comparisons, and trends.</a:t>
            </a:r>
            <a:br>
              <a:rPr lang="en-US" dirty="0">
                <a:latin typeface="Arial" pitchFamily="34" charset="0"/>
                <a:cs typeface="Arial" pitchFamily="34" charset="0"/>
              </a:rPr>
            </a:br>
            <a:endParaRPr lang="en-US" dirty="0">
              <a:latin typeface="Arial" pitchFamily="34" charset="0"/>
              <a:cs typeface="Arial" pitchFamily="34" charset="0"/>
            </a:endParaRPr>
          </a:p>
          <a:p>
            <a:pPr marL="285750" indent="-285750">
              <a:buFont typeface="Arial" panose="020B0604020202020204" pitchFamily="34" charset="0"/>
              <a:buChar char="•"/>
            </a:pPr>
            <a:r>
              <a:rPr lang="en-US" dirty="0">
                <a:latin typeface="Arial" pitchFamily="34" charset="0"/>
                <a:cs typeface="Arial" pitchFamily="34" charset="0"/>
              </a:rPr>
              <a:t>Create a School Performance Framework and School Growth Model to chart on-going progress, stagnation, or regression.</a:t>
            </a:r>
          </a:p>
        </p:txBody>
      </p:sp>
      <p:pic>
        <p:nvPicPr>
          <p:cNvPr id="17410" name="Picture 2" descr="http://www.allthingsplc.info/files/uploads/schoolwide-data-wall.JPG">
            <a:extLst>
              <a:ext uri="{FF2B5EF4-FFF2-40B4-BE49-F238E27FC236}">
                <a16:creationId xmlns:a16="http://schemas.microsoft.com/office/drawing/2014/main" id="{2A488E07-55F6-4FF2-9E40-D6253860C4E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278" t="10356" r="9124"/>
          <a:stretch/>
        </p:blipFill>
        <p:spPr bwMode="auto">
          <a:xfrm>
            <a:off x="7536181" y="2692857"/>
            <a:ext cx="4061690" cy="323550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3018000-64BA-4D49-A76D-9E896BD654FC}"/>
              </a:ext>
            </a:extLst>
          </p:cNvPr>
          <p:cNvSpPr txBox="1"/>
          <p:nvPr/>
        </p:nvSpPr>
        <p:spPr>
          <a:xfrm>
            <a:off x="314036" y="1671782"/>
            <a:ext cx="10963563" cy="553998"/>
          </a:xfrm>
          <a:prstGeom prst="rect">
            <a:avLst/>
          </a:prstGeom>
          <a:noFill/>
        </p:spPr>
        <p:txBody>
          <a:bodyPr wrap="square" rtlCol="0">
            <a:spAutoFit/>
          </a:bodyPr>
          <a:lstStyle/>
          <a:p>
            <a:pPr algn="ctr"/>
            <a:r>
              <a:rPr lang="en-US" sz="3000" b="1" dirty="0">
                <a:latin typeface="Arial" panose="020B0604020202020204" pitchFamily="34" charset="0"/>
                <a:cs typeface="Arial" panose="020B0604020202020204" pitchFamily="34" charset="0"/>
              </a:rPr>
              <a:t>Best Practice Strategies for Using Data to Drive Instruction</a:t>
            </a:r>
          </a:p>
        </p:txBody>
      </p:sp>
    </p:spTree>
    <p:extLst>
      <p:ext uri="{BB962C8B-B14F-4D97-AF65-F5344CB8AC3E}">
        <p14:creationId xmlns:p14="http://schemas.microsoft.com/office/powerpoint/2010/main" val="893336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Image result for school growth framework">
            <a:extLst>
              <a:ext uri="{FF2B5EF4-FFF2-40B4-BE49-F238E27FC236}">
                <a16:creationId xmlns:a16="http://schemas.microsoft.com/office/drawing/2014/main" id="{77051831-18C3-4DD2-8385-93FA672627DB}"/>
              </a:ext>
            </a:extLst>
          </p:cNvPr>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88043" y="1170128"/>
            <a:ext cx="3096328" cy="568787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F6EE1E8-5AF7-4D6E-8630-AE5FEA82351A}"/>
              </a:ext>
            </a:extLst>
          </p:cNvPr>
          <p:cNvSpPr/>
          <p:nvPr/>
        </p:nvSpPr>
        <p:spPr>
          <a:xfrm>
            <a:off x="0" y="849597"/>
            <a:ext cx="12192000" cy="355108"/>
          </a:xfrm>
          <a:prstGeom prst="rect">
            <a:avLst/>
          </a:prstGeom>
          <a:solidFill>
            <a:schemeClr val="accent1">
              <a:lumMod val="5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www.clker.com/cliparts/m/b/l/o/S/R/rainbow-circular-arrows-hi.png">
            <a:extLst>
              <a:ext uri="{FF2B5EF4-FFF2-40B4-BE49-F238E27FC236}">
                <a16:creationId xmlns:a16="http://schemas.microsoft.com/office/drawing/2014/main" id="{CC92FF3C-6A79-424B-90C6-50B17DC506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74899" y="724555"/>
            <a:ext cx="703929" cy="67811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38B7B01B-6ABC-423D-8994-38E5D1BD75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438" y="290196"/>
            <a:ext cx="1371600" cy="561975"/>
          </a:xfrm>
          <a:prstGeom prst="rect">
            <a:avLst/>
          </a:prstGeom>
        </p:spPr>
      </p:pic>
      <p:sp>
        <p:nvSpPr>
          <p:cNvPr id="11" name="TextBox 10">
            <a:extLst>
              <a:ext uri="{FF2B5EF4-FFF2-40B4-BE49-F238E27FC236}">
                <a16:creationId xmlns:a16="http://schemas.microsoft.com/office/drawing/2014/main" id="{B360C0A4-A290-4268-9EC2-887F5589E5E8}"/>
              </a:ext>
            </a:extLst>
          </p:cNvPr>
          <p:cNvSpPr txBox="1"/>
          <p:nvPr/>
        </p:nvSpPr>
        <p:spPr>
          <a:xfrm>
            <a:off x="2254928" y="292965"/>
            <a:ext cx="6933460" cy="553998"/>
          </a:xfrm>
          <a:prstGeom prst="rect">
            <a:avLst/>
          </a:prstGeom>
          <a:noFill/>
        </p:spPr>
        <p:txBody>
          <a:bodyPr wrap="square" rtlCol="0">
            <a:spAutoFit/>
          </a:bodyPr>
          <a:lstStyle/>
          <a:p>
            <a:r>
              <a:rPr lang="en-US" sz="1500" b="1" cap="small" dirty="0">
                <a:latin typeface="Georgia" panose="02040502050405020303" pitchFamily="18" charset="0"/>
              </a:rPr>
              <a:t>South Atlantic Conference </a:t>
            </a:r>
            <a:r>
              <a:rPr lang="en-US" sz="1500" b="1" i="1" dirty="0">
                <a:latin typeface="Georgia" panose="02040502050405020303" pitchFamily="18" charset="0"/>
              </a:rPr>
              <a:t>of</a:t>
            </a:r>
            <a:r>
              <a:rPr lang="en-US" sz="1500" b="1" cap="small" dirty="0">
                <a:latin typeface="Georgia" panose="02040502050405020303" pitchFamily="18" charset="0"/>
              </a:rPr>
              <a:t> Seventh-day Adventists</a:t>
            </a:r>
          </a:p>
          <a:p>
            <a:r>
              <a:rPr lang="en-US" sz="1500" b="1" cap="small" dirty="0">
                <a:latin typeface="Georgia" panose="02040502050405020303" pitchFamily="18" charset="0"/>
              </a:rPr>
              <a:t>Office</a:t>
            </a:r>
            <a:r>
              <a:rPr lang="en-US" sz="1500" b="1" i="1" dirty="0">
                <a:latin typeface="Georgia" panose="02040502050405020303" pitchFamily="18" charset="0"/>
              </a:rPr>
              <a:t> of </a:t>
            </a:r>
            <a:r>
              <a:rPr lang="en-US" sz="1500" b="1" cap="small" dirty="0">
                <a:latin typeface="Georgia" panose="02040502050405020303" pitchFamily="18" charset="0"/>
              </a:rPr>
              <a:t>Education</a:t>
            </a:r>
          </a:p>
        </p:txBody>
      </p:sp>
      <p:sp>
        <p:nvSpPr>
          <p:cNvPr id="2" name="TextBox 1">
            <a:extLst>
              <a:ext uri="{FF2B5EF4-FFF2-40B4-BE49-F238E27FC236}">
                <a16:creationId xmlns:a16="http://schemas.microsoft.com/office/drawing/2014/main" id="{9B2F1EAA-3837-4379-BFA4-1657122D01ED}"/>
              </a:ext>
            </a:extLst>
          </p:cNvPr>
          <p:cNvSpPr txBox="1"/>
          <p:nvPr/>
        </p:nvSpPr>
        <p:spPr>
          <a:xfrm>
            <a:off x="5282214" y="846963"/>
            <a:ext cx="5424256" cy="323165"/>
          </a:xfrm>
          <a:prstGeom prst="rect">
            <a:avLst/>
          </a:prstGeom>
          <a:noFill/>
        </p:spPr>
        <p:txBody>
          <a:bodyPr wrap="square" rtlCol="0">
            <a:spAutoFit/>
          </a:bodyPr>
          <a:lstStyle/>
          <a:p>
            <a:pPr algn="r"/>
            <a:r>
              <a:rPr lang="en-US" sz="1500" dirty="0">
                <a:solidFill>
                  <a:schemeClr val="bg1"/>
                </a:solidFill>
                <a:latin typeface="Georgia" panose="02040502050405020303" pitchFamily="18" charset="0"/>
              </a:rPr>
              <a:t>Using Data Driven Instruction to Pick up the Pace</a:t>
            </a:r>
          </a:p>
        </p:txBody>
      </p:sp>
      <p:sp>
        <p:nvSpPr>
          <p:cNvPr id="5" name="TextBox 4">
            <a:extLst>
              <a:ext uri="{FF2B5EF4-FFF2-40B4-BE49-F238E27FC236}">
                <a16:creationId xmlns:a16="http://schemas.microsoft.com/office/drawing/2014/main" id="{EBFE61B3-F48D-4ED1-AFDD-5C9A31BE0027}"/>
              </a:ext>
            </a:extLst>
          </p:cNvPr>
          <p:cNvSpPr txBox="1"/>
          <p:nvPr/>
        </p:nvSpPr>
        <p:spPr>
          <a:xfrm>
            <a:off x="3352800" y="1228686"/>
            <a:ext cx="8312726" cy="5447645"/>
          </a:xfrm>
          <a:prstGeom prst="rect">
            <a:avLst/>
          </a:prstGeom>
          <a:noFill/>
        </p:spPr>
        <p:txBody>
          <a:bodyPr wrap="square" rtlCol="0">
            <a:spAutoFit/>
          </a:bodyPr>
          <a:lstStyle/>
          <a:p>
            <a:r>
              <a:rPr lang="en-US" sz="3000" b="1" dirty="0">
                <a:latin typeface="Arial" panose="020B0604020202020204" pitchFamily="34" charset="0"/>
                <a:cs typeface="Arial" panose="020B0604020202020204" pitchFamily="34" charset="0"/>
              </a:rPr>
              <a:t>Building Data Processes</a:t>
            </a:r>
          </a:p>
          <a:p>
            <a:endParaRPr lang="en-US" sz="12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Use building data to develop a school improvement plan that focuses on a limited number of strategies aligned to the Conference’s goals and strategies.</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dirty="0">
                <a:latin typeface="Arial" panose="020B0604020202020204" pitchFamily="34" charset="0"/>
                <a:cs typeface="Arial" panose="020B0604020202020204" pitchFamily="34" charset="0"/>
              </a:rPr>
              <a:t>Determine specific shared instructional strategies to implement school-wide.</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dirty="0">
                <a:latin typeface="Arial" panose="020B0604020202020204" pitchFamily="34" charset="0"/>
                <a:cs typeface="Arial" panose="020B0604020202020204" pitchFamily="34" charset="0"/>
              </a:rPr>
              <a:t>Actively monitor the implementation and the effectiveness of the shared instructional strategies (adult indicators) and their impact on student learning.</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dirty="0">
                <a:latin typeface="Arial" panose="020B0604020202020204" pitchFamily="34" charset="0"/>
                <a:cs typeface="Arial" panose="020B0604020202020204" pitchFamily="34" charset="0"/>
              </a:rPr>
              <a:t>System or school provides professional development related to Conference goals and initiatives.  </a:t>
            </a:r>
          </a:p>
          <a:p>
            <a:pPr marL="342900" indent="-342900">
              <a:buFont typeface="Wingdings" panose="05000000000000000000" pitchFamily="2" charset="2"/>
              <a:buChar char="Ø"/>
            </a:pPr>
            <a:endParaRPr lang="en-US"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dirty="0">
                <a:latin typeface="Arial" panose="020B0604020202020204" pitchFamily="34" charset="0"/>
                <a:cs typeface="Arial" panose="020B0604020202020204" pitchFamily="34" charset="0"/>
              </a:rPr>
              <a:t>Teachers actively participate, assimilate professional development learning. </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dirty="0">
                <a:latin typeface="Arial" panose="020B0604020202020204" pitchFamily="34" charset="0"/>
                <a:cs typeface="Arial" panose="020B0604020202020204" pitchFamily="34" charset="0"/>
              </a:rPr>
              <a:t>Principals follow up on implementation.</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dirty="0">
                <a:latin typeface="Arial" panose="020B0604020202020204" pitchFamily="34" charset="0"/>
                <a:cs typeface="Arial" panose="020B0604020202020204" pitchFamily="34" charset="0"/>
              </a:rPr>
              <a:t>Make adjustments to the school improvement plan.</a:t>
            </a:r>
          </a:p>
        </p:txBody>
      </p:sp>
    </p:spTree>
    <p:extLst>
      <p:ext uri="{BB962C8B-B14F-4D97-AF65-F5344CB8AC3E}">
        <p14:creationId xmlns:p14="http://schemas.microsoft.com/office/powerpoint/2010/main" val="3808106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F6EE1E8-5AF7-4D6E-8630-AE5FEA82351A}"/>
              </a:ext>
            </a:extLst>
          </p:cNvPr>
          <p:cNvSpPr/>
          <p:nvPr/>
        </p:nvSpPr>
        <p:spPr>
          <a:xfrm>
            <a:off x="0" y="849597"/>
            <a:ext cx="12192000" cy="355108"/>
          </a:xfrm>
          <a:prstGeom prst="rect">
            <a:avLst/>
          </a:prstGeom>
          <a:solidFill>
            <a:schemeClr val="accent1">
              <a:lumMod val="5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www.clker.com/cliparts/m/b/l/o/S/R/rainbow-circular-arrows-hi.png">
            <a:extLst>
              <a:ext uri="{FF2B5EF4-FFF2-40B4-BE49-F238E27FC236}">
                <a16:creationId xmlns:a16="http://schemas.microsoft.com/office/drawing/2014/main" id="{CC92FF3C-6A79-424B-90C6-50B17DC506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74899" y="724555"/>
            <a:ext cx="703929" cy="67811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38B7B01B-6ABC-423D-8994-38E5D1BD75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438" y="290196"/>
            <a:ext cx="1371600" cy="561975"/>
          </a:xfrm>
          <a:prstGeom prst="rect">
            <a:avLst/>
          </a:prstGeom>
        </p:spPr>
      </p:pic>
      <p:sp>
        <p:nvSpPr>
          <p:cNvPr id="11" name="TextBox 10">
            <a:extLst>
              <a:ext uri="{FF2B5EF4-FFF2-40B4-BE49-F238E27FC236}">
                <a16:creationId xmlns:a16="http://schemas.microsoft.com/office/drawing/2014/main" id="{B360C0A4-A290-4268-9EC2-887F5589E5E8}"/>
              </a:ext>
            </a:extLst>
          </p:cNvPr>
          <p:cNvSpPr txBox="1"/>
          <p:nvPr/>
        </p:nvSpPr>
        <p:spPr>
          <a:xfrm>
            <a:off x="2254928" y="292965"/>
            <a:ext cx="6933460" cy="553998"/>
          </a:xfrm>
          <a:prstGeom prst="rect">
            <a:avLst/>
          </a:prstGeom>
          <a:noFill/>
        </p:spPr>
        <p:txBody>
          <a:bodyPr wrap="square" rtlCol="0">
            <a:spAutoFit/>
          </a:bodyPr>
          <a:lstStyle/>
          <a:p>
            <a:r>
              <a:rPr lang="en-US" sz="1500" b="1" cap="small" dirty="0">
                <a:latin typeface="Georgia" panose="02040502050405020303" pitchFamily="18" charset="0"/>
              </a:rPr>
              <a:t>South Atlantic Conference </a:t>
            </a:r>
            <a:r>
              <a:rPr lang="en-US" sz="1500" b="1" i="1" dirty="0">
                <a:latin typeface="Georgia" panose="02040502050405020303" pitchFamily="18" charset="0"/>
              </a:rPr>
              <a:t>of</a:t>
            </a:r>
            <a:r>
              <a:rPr lang="en-US" sz="1500" b="1" cap="small" dirty="0">
                <a:latin typeface="Georgia" panose="02040502050405020303" pitchFamily="18" charset="0"/>
              </a:rPr>
              <a:t> Seventh-day Adventists</a:t>
            </a:r>
          </a:p>
          <a:p>
            <a:r>
              <a:rPr lang="en-US" sz="1500" b="1" cap="small" dirty="0">
                <a:latin typeface="Georgia" panose="02040502050405020303" pitchFamily="18" charset="0"/>
              </a:rPr>
              <a:t>Office</a:t>
            </a:r>
            <a:r>
              <a:rPr lang="en-US" sz="1500" b="1" i="1" dirty="0">
                <a:latin typeface="Georgia" panose="02040502050405020303" pitchFamily="18" charset="0"/>
              </a:rPr>
              <a:t> of </a:t>
            </a:r>
            <a:r>
              <a:rPr lang="en-US" sz="1500" b="1" cap="small" dirty="0">
                <a:latin typeface="Georgia" panose="02040502050405020303" pitchFamily="18" charset="0"/>
              </a:rPr>
              <a:t>Education</a:t>
            </a:r>
          </a:p>
        </p:txBody>
      </p:sp>
      <p:sp>
        <p:nvSpPr>
          <p:cNvPr id="2" name="TextBox 1">
            <a:extLst>
              <a:ext uri="{FF2B5EF4-FFF2-40B4-BE49-F238E27FC236}">
                <a16:creationId xmlns:a16="http://schemas.microsoft.com/office/drawing/2014/main" id="{9B2F1EAA-3837-4379-BFA4-1657122D01ED}"/>
              </a:ext>
            </a:extLst>
          </p:cNvPr>
          <p:cNvSpPr txBox="1"/>
          <p:nvPr/>
        </p:nvSpPr>
        <p:spPr>
          <a:xfrm>
            <a:off x="5282214" y="846963"/>
            <a:ext cx="5424256" cy="323165"/>
          </a:xfrm>
          <a:prstGeom prst="rect">
            <a:avLst/>
          </a:prstGeom>
          <a:noFill/>
        </p:spPr>
        <p:txBody>
          <a:bodyPr wrap="square" rtlCol="0">
            <a:spAutoFit/>
          </a:bodyPr>
          <a:lstStyle/>
          <a:p>
            <a:pPr algn="r"/>
            <a:r>
              <a:rPr lang="en-US" sz="1500" dirty="0">
                <a:solidFill>
                  <a:schemeClr val="bg1"/>
                </a:solidFill>
                <a:latin typeface="Georgia" panose="02040502050405020303" pitchFamily="18" charset="0"/>
              </a:rPr>
              <a:t>Using Data Driven Instruction to Pick up the Pace</a:t>
            </a:r>
          </a:p>
        </p:txBody>
      </p:sp>
      <p:sp>
        <p:nvSpPr>
          <p:cNvPr id="7" name="Rectangle 1">
            <a:extLst>
              <a:ext uri="{FF2B5EF4-FFF2-40B4-BE49-F238E27FC236}">
                <a16:creationId xmlns:a16="http://schemas.microsoft.com/office/drawing/2014/main" id="{3135C511-4C42-483F-82AB-9DA4E85166AF}"/>
              </a:ext>
            </a:extLst>
          </p:cNvPr>
          <p:cNvSpPr>
            <a:spLocks noChangeArrowheads="1"/>
          </p:cNvSpPr>
          <p:nvPr/>
        </p:nvSpPr>
        <p:spPr bwMode="auto">
          <a:xfrm>
            <a:off x="349917" y="1505585"/>
            <a:ext cx="7878262"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base">
              <a:spcBef>
                <a:spcPct val="20000"/>
              </a:spcBef>
              <a:spcAft>
                <a:spcPct val="0"/>
              </a:spcAft>
              <a:buClr>
                <a:srgbClr val="75914D"/>
              </a:buClr>
            </a:pPr>
            <a:r>
              <a:rPr lang="en-US" sz="3500" b="1" dirty="0">
                <a:solidFill>
                  <a:srgbClr val="000000"/>
                </a:solidFill>
                <a:latin typeface="Arial" pitchFamily="34" charset="0"/>
                <a:ea typeface="MS PGothic" pitchFamily="34" charset="-128"/>
                <a:cs typeface="Arial" pitchFamily="34" charset="0"/>
              </a:rPr>
              <a:t>Making Data Public</a:t>
            </a:r>
          </a:p>
        </p:txBody>
      </p:sp>
      <p:sp>
        <p:nvSpPr>
          <p:cNvPr id="8" name="Oval Callout 3">
            <a:extLst>
              <a:ext uri="{FF2B5EF4-FFF2-40B4-BE49-F238E27FC236}">
                <a16:creationId xmlns:a16="http://schemas.microsoft.com/office/drawing/2014/main" id="{E85A864A-E26E-4D19-A782-0EA73E719B16}"/>
              </a:ext>
            </a:extLst>
          </p:cNvPr>
          <p:cNvSpPr>
            <a:spLocks noChangeArrowheads="1"/>
          </p:cNvSpPr>
          <p:nvPr/>
        </p:nvSpPr>
        <p:spPr bwMode="auto">
          <a:xfrm flipH="1">
            <a:off x="708891" y="2514370"/>
            <a:ext cx="3199177" cy="1757534"/>
          </a:xfrm>
          <a:prstGeom prst="wedgeEllipseCallout">
            <a:avLst>
              <a:gd name="adj1" fmla="val -20833"/>
              <a:gd name="adj2" fmla="val 62500"/>
            </a:avLst>
          </a:prstGeom>
          <a:solidFill>
            <a:srgbClr val="79974F"/>
          </a:solidFill>
          <a:ln w="9525">
            <a:solidFill>
              <a:srgbClr val="FFFFFF"/>
            </a:solidFill>
            <a:miter lim="800000"/>
            <a:headEnd/>
            <a:tailEnd/>
          </a:ln>
          <a:effectLst>
            <a:outerShdw blurRad="40000" dist="23000" dir="5400000" rotWithShape="0">
              <a:srgbClr val="808080">
                <a:alpha val="34998"/>
              </a:srgbClr>
            </a:outerShdw>
          </a:effectLst>
        </p:spPr>
        <p:txBody>
          <a:bodyPr anchor="ctr"/>
          <a:lstStyle/>
          <a:p>
            <a:pPr algn="ctr" fontAlgn="base">
              <a:spcBef>
                <a:spcPct val="20000"/>
              </a:spcBef>
              <a:spcAft>
                <a:spcPct val="0"/>
              </a:spcAft>
              <a:buClr>
                <a:srgbClr val="75914D"/>
              </a:buClr>
              <a:buFontTx/>
              <a:buChar char="•"/>
              <a:defRPr/>
            </a:pPr>
            <a:endParaRPr lang="en-US" sz="3200">
              <a:solidFill>
                <a:srgbClr val="FFFFFF"/>
              </a:solidFill>
              <a:latin typeface="Palatino Linotype" pitchFamily="18" charset="0"/>
              <a:ea typeface="MS PGothic" pitchFamily="34" charset="-128"/>
            </a:endParaRPr>
          </a:p>
        </p:txBody>
      </p:sp>
      <p:sp>
        <p:nvSpPr>
          <p:cNvPr id="9" name="TextBox 4">
            <a:extLst>
              <a:ext uri="{FF2B5EF4-FFF2-40B4-BE49-F238E27FC236}">
                <a16:creationId xmlns:a16="http://schemas.microsoft.com/office/drawing/2014/main" id="{2CEB5D49-0565-4BFF-A7F3-F0E36CA8D833}"/>
              </a:ext>
            </a:extLst>
          </p:cNvPr>
          <p:cNvSpPr txBox="1">
            <a:spLocks noChangeArrowheads="1"/>
          </p:cNvSpPr>
          <p:nvPr/>
        </p:nvSpPr>
        <p:spPr bwMode="auto">
          <a:xfrm>
            <a:off x="1200727" y="2742970"/>
            <a:ext cx="2481243"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Palatino Linotype" pitchFamily="18" charset="0"/>
                <a:ea typeface="MS PGothic" pitchFamily="34" charset="-128"/>
              </a:defRPr>
            </a:lvl1pPr>
            <a:lvl2pPr marL="742950" indent="-285750" eaLnBrk="0" hangingPunct="0">
              <a:defRPr sz="3200">
                <a:solidFill>
                  <a:schemeClr val="tx1"/>
                </a:solidFill>
                <a:latin typeface="Palatino Linotype" pitchFamily="18" charset="0"/>
                <a:ea typeface="MS PGothic" pitchFamily="34" charset="-128"/>
              </a:defRPr>
            </a:lvl2pPr>
            <a:lvl3pPr marL="1143000" indent="-228600" eaLnBrk="0" hangingPunct="0">
              <a:defRPr sz="3200">
                <a:solidFill>
                  <a:schemeClr val="tx1"/>
                </a:solidFill>
                <a:latin typeface="Palatino Linotype" pitchFamily="18" charset="0"/>
                <a:ea typeface="MS PGothic" pitchFamily="34" charset="-128"/>
              </a:defRPr>
            </a:lvl3pPr>
            <a:lvl4pPr marL="1600200" indent="-228600" eaLnBrk="0" hangingPunct="0">
              <a:defRPr sz="3200">
                <a:solidFill>
                  <a:schemeClr val="tx1"/>
                </a:solidFill>
                <a:latin typeface="Palatino Linotype" pitchFamily="18" charset="0"/>
                <a:ea typeface="MS PGothic" pitchFamily="34" charset="-128"/>
              </a:defRPr>
            </a:lvl4pPr>
            <a:lvl5pPr marL="2057400" indent="-228600" eaLnBrk="0" hangingPunct="0">
              <a:defRPr sz="3200">
                <a:solidFill>
                  <a:schemeClr val="tx1"/>
                </a:solidFill>
                <a:latin typeface="Palatino Linotype" pitchFamily="18" charset="0"/>
                <a:ea typeface="MS PGothic" pitchFamily="34" charset="-128"/>
              </a:defRPr>
            </a:lvl5pPr>
            <a:lvl6pPr marL="2514600" indent="-228600" eaLnBrk="0" fontAlgn="base" hangingPunct="0">
              <a:spcBef>
                <a:spcPct val="20000"/>
              </a:spcBef>
              <a:spcAft>
                <a:spcPct val="0"/>
              </a:spcAft>
              <a:buClr>
                <a:srgbClr val="75914D"/>
              </a:buClr>
              <a:buChar char="•"/>
              <a:defRPr sz="3200">
                <a:solidFill>
                  <a:schemeClr val="tx1"/>
                </a:solidFill>
                <a:latin typeface="Palatino Linotype" pitchFamily="18" charset="0"/>
                <a:ea typeface="MS PGothic" pitchFamily="34" charset="-128"/>
              </a:defRPr>
            </a:lvl6pPr>
            <a:lvl7pPr marL="2971800" indent="-228600" eaLnBrk="0" fontAlgn="base" hangingPunct="0">
              <a:spcBef>
                <a:spcPct val="20000"/>
              </a:spcBef>
              <a:spcAft>
                <a:spcPct val="0"/>
              </a:spcAft>
              <a:buClr>
                <a:srgbClr val="75914D"/>
              </a:buClr>
              <a:buChar char="•"/>
              <a:defRPr sz="3200">
                <a:solidFill>
                  <a:schemeClr val="tx1"/>
                </a:solidFill>
                <a:latin typeface="Palatino Linotype" pitchFamily="18" charset="0"/>
                <a:ea typeface="MS PGothic" pitchFamily="34" charset="-128"/>
              </a:defRPr>
            </a:lvl7pPr>
            <a:lvl8pPr marL="3429000" indent="-228600" eaLnBrk="0" fontAlgn="base" hangingPunct="0">
              <a:spcBef>
                <a:spcPct val="20000"/>
              </a:spcBef>
              <a:spcAft>
                <a:spcPct val="0"/>
              </a:spcAft>
              <a:buClr>
                <a:srgbClr val="75914D"/>
              </a:buClr>
              <a:buChar char="•"/>
              <a:defRPr sz="3200">
                <a:solidFill>
                  <a:schemeClr val="tx1"/>
                </a:solidFill>
                <a:latin typeface="Palatino Linotype" pitchFamily="18" charset="0"/>
                <a:ea typeface="MS PGothic" pitchFamily="34" charset="-128"/>
              </a:defRPr>
            </a:lvl8pPr>
            <a:lvl9pPr marL="3886200" indent="-228600" eaLnBrk="0" fontAlgn="base" hangingPunct="0">
              <a:spcBef>
                <a:spcPct val="20000"/>
              </a:spcBef>
              <a:spcAft>
                <a:spcPct val="0"/>
              </a:spcAft>
              <a:buClr>
                <a:srgbClr val="75914D"/>
              </a:buClr>
              <a:buChar char="•"/>
              <a:defRPr sz="3200">
                <a:solidFill>
                  <a:schemeClr val="tx1"/>
                </a:solidFill>
                <a:latin typeface="Palatino Linotype" pitchFamily="18" charset="0"/>
                <a:ea typeface="MS PGothic" pitchFamily="34" charset="-128"/>
              </a:defRPr>
            </a:lvl9pPr>
          </a:lstStyle>
          <a:p>
            <a:pPr eaLnBrk="1" fontAlgn="base" hangingPunct="1">
              <a:spcBef>
                <a:spcPct val="20000"/>
              </a:spcBef>
              <a:spcAft>
                <a:spcPct val="0"/>
              </a:spcAft>
              <a:buClr>
                <a:srgbClr val="75914D"/>
              </a:buClr>
              <a:buSzPct val="130000"/>
            </a:pPr>
            <a:r>
              <a:rPr lang="en-US" sz="2200" dirty="0">
                <a:solidFill>
                  <a:srgbClr val="000000"/>
                </a:solidFill>
                <a:latin typeface="Arial" pitchFamily="34" charset="0"/>
                <a:cs typeface="Arial" pitchFamily="34" charset="0"/>
              </a:rPr>
              <a:t>What goal were we trying to meet with this change?</a:t>
            </a:r>
          </a:p>
        </p:txBody>
      </p:sp>
      <p:sp>
        <p:nvSpPr>
          <p:cNvPr id="12" name="Oval Callout 5">
            <a:extLst>
              <a:ext uri="{FF2B5EF4-FFF2-40B4-BE49-F238E27FC236}">
                <a16:creationId xmlns:a16="http://schemas.microsoft.com/office/drawing/2014/main" id="{71F12068-47E0-4BE8-99CC-CE7FB0197966}"/>
              </a:ext>
            </a:extLst>
          </p:cNvPr>
          <p:cNvSpPr>
            <a:spLocks noChangeArrowheads="1"/>
          </p:cNvSpPr>
          <p:nvPr/>
        </p:nvSpPr>
        <p:spPr bwMode="auto">
          <a:xfrm>
            <a:off x="4671291" y="2514372"/>
            <a:ext cx="3200544" cy="1655264"/>
          </a:xfrm>
          <a:prstGeom prst="wedgeEllipseCallout">
            <a:avLst>
              <a:gd name="adj1" fmla="val -38810"/>
              <a:gd name="adj2" fmla="val 56222"/>
            </a:avLst>
          </a:prstGeom>
          <a:solidFill>
            <a:srgbClr val="CCCCCC"/>
          </a:solidFill>
          <a:ln w="9525">
            <a:solidFill>
              <a:srgbClr val="FFFFFF"/>
            </a:solidFill>
            <a:miter lim="800000"/>
            <a:headEnd/>
            <a:tailEnd/>
          </a:ln>
          <a:effectLst>
            <a:outerShdw blurRad="40000" dist="23000" dir="5400000" rotWithShape="0">
              <a:srgbClr val="808080">
                <a:alpha val="34998"/>
              </a:srgbClr>
            </a:outerShdw>
          </a:effectLst>
        </p:spPr>
        <p:txBody>
          <a:bodyPr anchor="ctr"/>
          <a:lstStyle/>
          <a:p>
            <a:pPr algn="ctr" fontAlgn="base">
              <a:spcBef>
                <a:spcPct val="20000"/>
              </a:spcBef>
              <a:spcAft>
                <a:spcPct val="0"/>
              </a:spcAft>
              <a:buClr>
                <a:srgbClr val="75914D"/>
              </a:buClr>
              <a:buFontTx/>
              <a:buChar char="•"/>
              <a:defRPr/>
            </a:pPr>
            <a:endParaRPr lang="en-US" sz="3200">
              <a:solidFill>
                <a:srgbClr val="FFFFFF"/>
              </a:solidFill>
              <a:latin typeface="Palatino Linotype" pitchFamily="18" charset="0"/>
              <a:ea typeface="MS PGothic" pitchFamily="34" charset="-128"/>
            </a:endParaRPr>
          </a:p>
        </p:txBody>
      </p:sp>
      <p:sp>
        <p:nvSpPr>
          <p:cNvPr id="13" name="TextBox 6">
            <a:extLst>
              <a:ext uri="{FF2B5EF4-FFF2-40B4-BE49-F238E27FC236}">
                <a16:creationId xmlns:a16="http://schemas.microsoft.com/office/drawing/2014/main" id="{794C5454-2B0D-4149-9D8F-62FA19BE6D7A}"/>
              </a:ext>
            </a:extLst>
          </p:cNvPr>
          <p:cNvSpPr txBox="1">
            <a:spLocks noChangeArrowheads="1"/>
          </p:cNvSpPr>
          <p:nvPr/>
        </p:nvSpPr>
        <p:spPr bwMode="auto">
          <a:xfrm>
            <a:off x="5200073" y="2666770"/>
            <a:ext cx="2586149"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Palatino Linotype" pitchFamily="18" charset="0"/>
                <a:ea typeface="MS PGothic" pitchFamily="34" charset="-128"/>
              </a:defRPr>
            </a:lvl1pPr>
            <a:lvl2pPr marL="742950" indent="-285750" eaLnBrk="0" hangingPunct="0">
              <a:defRPr sz="3200">
                <a:solidFill>
                  <a:schemeClr val="tx1"/>
                </a:solidFill>
                <a:latin typeface="Palatino Linotype" pitchFamily="18" charset="0"/>
                <a:ea typeface="MS PGothic" pitchFamily="34" charset="-128"/>
              </a:defRPr>
            </a:lvl2pPr>
            <a:lvl3pPr marL="1143000" indent="-228600" eaLnBrk="0" hangingPunct="0">
              <a:defRPr sz="3200">
                <a:solidFill>
                  <a:schemeClr val="tx1"/>
                </a:solidFill>
                <a:latin typeface="Palatino Linotype" pitchFamily="18" charset="0"/>
                <a:ea typeface="MS PGothic" pitchFamily="34" charset="-128"/>
              </a:defRPr>
            </a:lvl3pPr>
            <a:lvl4pPr marL="1600200" indent="-228600" eaLnBrk="0" hangingPunct="0">
              <a:defRPr sz="3200">
                <a:solidFill>
                  <a:schemeClr val="tx1"/>
                </a:solidFill>
                <a:latin typeface="Palatino Linotype" pitchFamily="18" charset="0"/>
                <a:ea typeface="MS PGothic" pitchFamily="34" charset="-128"/>
              </a:defRPr>
            </a:lvl4pPr>
            <a:lvl5pPr marL="2057400" indent="-228600" eaLnBrk="0" hangingPunct="0">
              <a:defRPr sz="3200">
                <a:solidFill>
                  <a:schemeClr val="tx1"/>
                </a:solidFill>
                <a:latin typeface="Palatino Linotype" pitchFamily="18" charset="0"/>
                <a:ea typeface="MS PGothic" pitchFamily="34" charset="-128"/>
              </a:defRPr>
            </a:lvl5pPr>
            <a:lvl6pPr marL="2514600" indent="-228600" eaLnBrk="0" fontAlgn="base" hangingPunct="0">
              <a:spcBef>
                <a:spcPct val="20000"/>
              </a:spcBef>
              <a:spcAft>
                <a:spcPct val="0"/>
              </a:spcAft>
              <a:buClr>
                <a:srgbClr val="75914D"/>
              </a:buClr>
              <a:buChar char="•"/>
              <a:defRPr sz="3200">
                <a:solidFill>
                  <a:schemeClr val="tx1"/>
                </a:solidFill>
                <a:latin typeface="Palatino Linotype" pitchFamily="18" charset="0"/>
                <a:ea typeface="MS PGothic" pitchFamily="34" charset="-128"/>
              </a:defRPr>
            </a:lvl6pPr>
            <a:lvl7pPr marL="2971800" indent="-228600" eaLnBrk="0" fontAlgn="base" hangingPunct="0">
              <a:spcBef>
                <a:spcPct val="20000"/>
              </a:spcBef>
              <a:spcAft>
                <a:spcPct val="0"/>
              </a:spcAft>
              <a:buClr>
                <a:srgbClr val="75914D"/>
              </a:buClr>
              <a:buChar char="•"/>
              <a:defRPr sz="3200">
                <a:solidFill>
                  <a:schemeClr val="tx1"/>
                </a:solidFill>
                <a:latin typeface="Palatino Linotype" pitchFamily="18" charset="0"/>
                <a:ea typeface="MS PGothic" pitchFamily="34" charset="-128"/>
              </a:defRPr>
            </a:lvl7pPr>
            <a:lvl8pPr marL="3429000" indent="-228600" eaLnBrk="0" fontAlgn="base" hangingPunct="0">
              <a:spcBef>
                <a:spcPct val="20000"/>
              </a:spcBef>
              <a:spcAft>
                <a:spcPct val="0"/>
              </a:spcAft>
              <a:buClr>
                <a:srgbClr val="75914D"/>
              </a:buClr>
              <a:buChar char="•"/>
              <a:defRPr sz="3200">
                <a:solidFill>
                  <a:schemeClr val="tx1"/>
                </a:solidFill>
                <a:latin typeface="Palatino Linotype" pitchFamily="18" charset="0"/>
                <a:ea typeface="MS PGothic" pitchFamily="34" charset="-128"/>
              </a:defRPr>
            </a:lvl8pPr>
            <a:lvl9pPr marL="3886200" indent="-228600" eaLnBrk="0" fontAlgn="base" hangingPunct="0">
              <a:spcBef>
                <a:spcPct val="20000"/>
              </a:spcBef>
              <a:spcAft>
                <a:spcPct val="0"/>
              </a:spcAft>
              <a:buClr>
                <a:srgbClr val="75914D"/>
              </a:buClr>
              <a:buChar char="•"/>
              <a:defRPr sz="3200">
                <a:solidFill>
                  <a:schemeClr val="tx1"/>
                </a:solidFill>
                <a:latin typeface="Palatino Linotype" pitchFamily="18" charset="0"/>
                <a:ea typeface="MS PGothic" pitchFamily="34" charset="-128"/>
              </a:defRPr>
            </a:lvl9pPr>
          </a:lstStyle>
          <a:p>
            <a:pPr eaLnBrk="1" fontAlgn="base" hangingPunct="1">
              <a:spcBef>
                <a:spcPct val="20000"/>
              </a:spcBef>
              <a:spcAft>
                <a:spcPct val="0"/>
              </a:spcAft>
              <a:buClr>
                <a:srgbClr val="75914D"/>
              </a:buClr>
            </a:pPr>
            <a:r>
              <a:rPr lang="en-US" sz="2200" dirty="0">
                <a:solidFill>
                  <a:srgbClr val="000000"/>
                </a:solidFill>
                <a:latin typeface="Arial" pitchFamily="34" charset="0"/>
                <a:cs typeface="Arial" pitchFamily="34" charset="0"/>
              </a:rPr>
              <a:t>What data established the need for this change?</a:t>
            </a:r>
            <a:endParaRPr lang="en-US" sz="2200" dirty="0">
              <a:solidFill>
                <a:srgbClr val="000000"/>
              </a:solidFill>
            </a:endParaRPr>
          </a:p>
        </p:txBody>
      </p:sp>
      <p:sp>
        <p:nvSpPr>
          <p:cNvPr id="14" name="Oval Callout 7">
            <a:extLst>
              <a:ext uri="{FF2B5EF4-FFF2-40B4-BE49-F238E27FC236}">
                <a16:creationId xmlns:a16="http://schemas.microsoft.com/office/drawing/2014/main" id="{4584372D-415B-440A-9F1C-0DA3CA20FF8D}"/>
              </a:ext>
            </a:extLst>
          </p:cNvPr>
          <p:cNvSpPr>
            <a:spLocks noChangeArrowheads="1"/>
          </p:cNvSpPr>
          <p:nvPr/>
        </p:nvSpPr>
        <p:spPr bwMode="auto">
          <a:xfrm rot="-9501245">
            <a:off x="940850" y="4835079"/>
            <a:ext cx="2730037" cy="1718393"/>
          </a:xfrm>
          <a:prstGeom prst="wedgeEllipseCallout">
            <a:avLst>
              <a:gd name="adj1" fmla="val -34102"/>
              <a:gd name="adj2" fmla="val 64444"/>
            </a:avLst>
          </a:prstGeom>
          <a:solidFill>
            <a:srgbClr val="CCCCCC"/>
          </a:solidFill>
          <a:ln w="9525">
            <a:solidFill>
              <a:srgbClr val="FFFFFF"/>
            </a:solidFill>
            <a:miter lim="800000"/>
            <a:headEnd/>
            <a:tailEnd/>
          </a:ln>
          <a:effectLst>
            <a:outerShdw blurRad="40000" dist="23000" dir="5400000" rotWithShape="0">
              <a:srgbClr val="808080">
                <a:alpha val="34998"/>
              </a:srgbClr>
            </a:outerShdw>
          </a:effectLst>
        </p:spPr>
        <p:txBody>
          <a:bodyPr anchor="ctr"/>
          <a:lstStyle/>
          <a:p>
            <a:pPr algn="ctr" fontAlgn="base">
              <a:spcBef>
                <a:spcPct val="20000"/>
              </a:spcBef>
              <a:spcAft>
                <a:spcPct val="0"/>
              </a:spcAft>
              <a:buClr>
                <a:srgbClr val="75914D"/>
              </a:buClr>
              <a:buFontTx/>
              <a:buChar char="•"/>
              <a:defRPr/>
            </a:pPr>
            <a:endParaRPr lang="en-US" sz="3200">
              <a:solidFill>
                <a:srgbClr val="FFFFFF"/>
              </a:solidFill>
              <a:latin typeface="Palatino Linotype" pitchFamily="18" charset="0"/>
              <a:ea typeface="MS PGothic" pitchFamily="34" charset="-128"/>
            </a:endParaRPr>
          </a:p>
        </p:txBody>
      </p:sp>
      <p:sp>
        <p:nvSpPr>
          <p:cNvPr id="15" name="TextBox 8">
            <a:extLst>
              <a:ext uri="{FF2B5EF4-FFF2-40B4-BE49-F238E27FC236}">
                <a16:creationId xmlns:a16="http://schemas.microsoft.com/office/drawing/2014/main" id="{40A1CB4B-5E87-4767-8009-BB383A8D0E03}"/>
              </a:ext>
            </a:extLst>
          </p:cNvPr>
          <p:cNvSpPr txBox="1">
            <a:spLocks noChangeArrowheads="1"/>
          </p:cNvSpPr>
          <p:nvPr/>
        </p:nvSpPr>
        <p:spPr bwMode="auto">
          <a:xfrm>
            <a:off x="1200727" y="5105170"/>
            <a:ext cx="2360672" cy="1698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Palatino Linotype" pitchFamily="18" charset="0"/>
                <a:ea typeface="MS PGothic" pitchFamily="34" charset="-128"/>
              </a:defRPr>
            </a:lvl1pPr>
            <a:lvl2pPr marL="742950" indent="-285750" eaLnBrk="0" hangingPunct="0">
              <a:defRPr sz="3200">
                <a:solidFill>
                  <a:schemeClr val="tx1"/>
                </a:solidFill>
                <a:latin typeface="Palatino Linotype" pitchFamily="18" charset="0"/>
                <a:ea typeface="MS PGothic" pitchFamily="34" charset="-128"/>
              </a:defRPr>
            </a:lvl2pPr>
            <a:lvl3pPr marL="1143000" indent="-228600" eaLnBrk="0" hangingPunct="0">
              <a:defRPr sz="3200">
                <a:solidFill>
                  <a:schemeClr val="tx1"/>
                </a:solidFill>
                <a:latin typeface="Palatino Linotype" pitchFamily="18" charset="0"/>
                <a:ea typeface="MS PGothic" pitchFamily="34" charset="-128"/>
              </a:defRPr>
            </a:lvl3pPr>
            <a:lvl4pPr marL="1600200" indent="-228600" eaLnBrk="0" hangingPunct="0">
              <a:defRPr sz="3200">
                <a:solidFill>
                  <a:schemeClr val="tx1"/>
                </a:solidFill>
                <a:latin typeface="Palatino Linotype" pitchFamily="18" charset="0"/>
                <a:ea typeface="MS PGothic" pitchFamily="34" charset="-128"/>
              </a:defRPr>
            </a:lvl4pPr>
            <a:lvl5pPr marL="2057400" indent="-228600" eaLnBrk="0" hangingPunct="0">
              <a:defRPr sz="3200">
                <a:solidFill>
                  <a:schemeClr val="tx1"/>
                </a:solidFill>
                <a:latin typeface="Palatino Linotype" pitchFamily="18" charset="0"/>
                <a:ea typeface="MS PGothic" pitchFamily="34" charset="-128"/>
              </a:defRPr>
            </a:lvl5pPr>
            <a:lvl6pPr marL="2514600" indent="-228600" eaLnBrk="0" fontAlgn="base" hangingPunct="0">
              <a:spcBef>
                <a:spcPct val="20000"/>
              </a:spcBef>
              <a:spcAft>
                <a:spcPct val="0"/>
              </a:spcAft>
              <a:buClr>
                <a:srgbClr val="75914D"/>
              </a:buClr>
              <a:buChar char="•"/>
              <a:defRPr sz="3200">
                <a:solidFill>
                  <a:schemeClr val="tx1"/>
                </a:solidFill>
                <a:latin typeface="Palatino Linotype" pitchFamily="18" charset="0"/>
                <a:ea typeface="MS PGothic" pitchFamily="34" charset="-128"/>
              </a:defRPr>
            </a:lvl6pPr>
            <a:lvl7pPr marL="2971800" indent="-228600" eaLnBrk="0" fontAlgn="base" hangingPunct="0">
              <a:spcBef>
                <a:spcPct val="20000"/>
              </a:spcBef>
              <a:spcAft>
                <a:spcPct val="0"/>
              </a:spcAft>
              <a:buClr>
                <a:srgbClr val="75914D"/>
              </a:buClr>
              <a:buChar char="•"/>
              <a:defRPr sz="3200">
                <a:solidFill>
                  <a:schemeClr val="tx1"/>
                </a:solidFill>
                <a:latin typeface="Palatino Linotype" pitchFamily="18" charset="0"/>
                <a:ea typeface="MS PGothic" pitchFamily="34" charset="-128"/>
              </a:defRPr>
            </a:lvl7pPr>
            <a:lvl8pPr marL="3429000" indent="-228600" eaLnBrk="0" fontAlgn="base" hangingPunct="0">
              <a:spcBef>
                <a:spcPct val="20000"/>
              </a:spcBef>
              <a:spcAft>
                <a:spcPct val="0"/>
              </a:spcAft>
              <a:buClr>
                <a:srgbClr val="75914D"/>
              </a:buClr>
              <a:buChar char="•"/>
              <a:defRPr sz="3200">
                <a:solidFill>
                  <a:schemeClr val="tx1"/>
                </a:solidFill>
                <a:latin typeface="Palatino Linotype" pitchFamily="18" charset="0"/>
                <a:ea typeface="MS PGothic" pitchFamily="34" charset="-128"/>
              </a:defRPr>
            </a:lvl8pPr>
            <a:lvl9pPr marL="3886200" indent="-228600" eaLnBrk="0" fontAlgn="base" hangingPunct="0">
              <a:spcBef>
                <a:spcPct val="20000"/>
              </a:spcBef>
              <a:spcAft>
                <a:spcPct val="0"/>
              </a:spcAft>
              <a:buClr>
                <a:srgbClr val="75914D"/>
              </a:buClr>
              <a:buChar char="•"/>
              <a:defRPr sz="3200">
                <a:solidFill>
                  <a:schemeClr val="tx1"/>
                </a:solidFill>
                <a:latin typeface="Palatino Linotype" pitchFamily="18" charset="0"/>
                <a:ea typeface="MS PGothic" pitchFamily="34" charset="-128"/>
              </a:defRPr>
            </a:lvl9pPr>
          </a:lstStyle>
          <a:p>
            <a:pPr eaLnBrk="1" fontAlgn="base" hangingPunct="1">
              <a:spcBef>
                <a:spcPct val="20000"/>
              </a:spcBef>
              <a:spcAft>
                <a:spcPct val="0"/>
              </a:spcAft>
              <a:buClr>
                <a:srgbClr val="75914D"/>
              </a:buClr>
            </a:pPr>
            <a:r>
              <a:rPr lang="en-US" sz="2200" dirty="0">
                <a:solidFill>
                  <a:srgbClr val="000000"/>
                </a:solidFill>
                <a:latin typeface="Arial" pitchFamily="34" charset="0"/>
                <a:cs typeface="Arial" pitchFamily="34" charset="0"/>
              </a:rPr>
              <a:t>What data will prove that we succeeded?</a:t>
            </a:r>
          </a:p>
          <a:p>
            <a:pPr eaLnBrk="1" fontAlgn="base" hangingPunct="1">
              <a:spcBef>
                <a:spcPct val="20000"/>
              </a:spcBef>
              <a:spcAft>
                <a:spcPct val="0"/>
              </a:spcAft>
              <a:buClr>
                <a:srgbClr val="75914D"/>
              </a:buClr>
              <a:buFontTx/>
              <a:buChar char="•"/>
            </a:pPr>
            <a:endParaRPr lang="en-US" dirty="0">
              <a:solidFill>
                <a:srgbClr val="000000"/>
              </a:solidFill>
            </a:endParaRPr>
          </a:p>
        </p:txBody>
      </p:sp>
      <p:sp>
        <p:nvSpPr>
          <p:cNvPr id="16" name="Oval Callout 9">
            <a:extLst>
              <a:ext uri="{FF2B5EF4-FFF2-40B4-BE49-F238E27FC236}">
                <a16:creationId xmlns:a16="http://schemas.microsoft.com/office/drawing/2014/main" id="{5F9A9FED-2E86-441F-8306-24553DD59204}"/>
              </a:ext>
            </a:extLst>
          </p:cNvPr>
          <p:cNvSpPr>
            <a:spLocks noChangeArrowheads="1"/>
          </p:cNvSpPr>
          <p:nvPr/>
        </p:nvSpPr>
        <p:spPr bwMode="auto">
          <a:xfrm rot="9035515">
            <a:off x="5273366" y="4806435"/>
            <a:ext cx="2583686" cy="1974700"/>
          </a:xfrm>
          <a:prstGeom prst="wedgeEllipseCallout">
            <a:avLst>
              <a:gd name="adj1" fmla="val 40523"/>
              <a:gd name="adj2" fmla="val 72468"/>
            </a:avLst>
          </a:prstGeom>
          <a:solidFill>
            <a:srgbClr val="79974F"/>
          </a:solidFill>
          <a:ln w="9525">
            <a:solidFill>
              <a:srgbClr val="FFFFFF"/>
            </a:solidFill>
            <a:miter lim="800000"/>
            <a:headEnd/>
            <a:tailEnd/>
          </a:ln>
          <a:effectLst>
            <a:outerShdw blurRad="40000" dist="23000" dir="5400000" rotWithShape="0">
              <a:srgbClr val="808080">
                <a:alpha val="34998"/>
              </a:srgbClr>
            </a:outerShdw>
          </a:effectLst>
        </p:spPr>
        <p:txBody>
          <a:bodyPr anchor="ctr"/>
          <a:lstStyle/>
          <a:p>
            <a:pPr algn="ctr" fontAlgn="base">
              <a:spcBef>
                <a:spcPct val="20000"/>
              </a:spcBef>
              <a:spcAft>
                <a:spcPct val="0"/>
              </a:spcAft>
              <a:buClr>
                <a:srgbClr val="75914D"/>
              </a:buClr>
              <a:buFontTx/>
              <a:buChar char="•"/>
              <a:defRPr/>
            </a:pPr>
            <a:endParaRPr lang="en-US" sz="3200">
              <a:solidFill>
                <a:srgbClr val="FFFFFF"/>
              </a:solidFill>
              <a:latin typeface="Palatino Linotype" pitchFamily="18" charset="0"/>
              <a:ea typeface="MS PGothic" pitchFamily="34" charset="-128"/>
            </a:endParaRPr>
          </a:p>
        </p:txBody>
      </p:sp>
      <p:sp>
        <p:nvSpPr>
          <p:cNvPr id="17" name="TextBox 10">
            <a:extLst>
              <a:ext uri="{FF2B5EF4-FFF2-40B4-BE49-F238E27FC236}">
                <a16:creationId xmlns:a16="http://schemas.microsoft.com/office/drawing/2014/main" id="{9C3A6CE1-E775-4654-B808-ACBE9FD7C5A5}"/>
              </a:ext>
            </a:extLst>
          </p:cNvPr>
          <p:cNvSpPr txBox="1">
            <a:spLocks noChangeArrowheads="1"/>
          </p:cNvSpPr>
          <p:nvPr/>
        </p:nvSpPr>
        <p:spPr bwMode="auto">
          <a:xfrm>
            <a:off x="5661893" y="5001985"/>
            <a:ext cx="2124329" cy="1963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Palatino Linotype" pitchFamily="18" charset="0"/>
                <a:ea typeface="MS PGothic" pitchFamily="34" charset="-128"/>
              </a:defRPr>
            </a:lvl1pPr>
            <a:lvl2pPr marL="742950" indent="-285750" eaLnBrk="0" hangingPunct="0">
              <a:defRPr sz="3200">
                <a:solidFill>
                  <a:schemeClr val="tx1"/>
                </a:solidFill>
                <a:latin typeface="Palatino Linotype" pitchFamily="18" charset="0"/>
                <a:ea typeface="MS PGothic" pitchFamily="34" charset="-128"/>
              </a:defRPr>
            </a:lvl2pPr>
            <a:lvl3pPr marL="1143000" indent="-228600" eaLnBrk="0" hangingPunct="0">
              <a:defRPr sz="3200">
                <a:solidFill>
                  <a:schemeClr val="tx1"/>
                </a:solidFill>
                <a:latin typeface="Palatino Linotype" pitchFamily="18" charset="0"/>
                <a:ea typeface="MS PGothic" pitchFamily="34" charset="-128"/>
              </a:defRPr>
            </a:lvl3pPr>
            <a:lvl4pPr marL="1600200" indent="-228600" eaLnBrk="0" hangingPunct="0">
              <a:defRPr sz="3200">
                <a:solidFill>
                  <a:schemeClr val="tx1"/>
                </a:solidFill>
                <a:latin typeface="Palatino Linotype" pitchFamily="18" charset="0"/>
                <a:ea typeface="MS PGothic" pitchFamily="34" charset="-128"/>
              </a:defRPr>
            </a:lvl4pPr>
            <a:lvl5pPr marL="2057400" indent="-228600" eaLnBrk="0" hangingPunct="0">
              <a:defRPr sz="3200">
                <a:solidFill>
                  <a:schemeClr val="tx1"/>
                </a:solidFill>
                <a:latin typeface="Palatino Linotype" pitchFamily="18" charset="0"/>
                <a:ea typeface="MS PGothic" pitchFamily="34" charset="-128"/>
              </a:defRPr>
            </a:lvl5pPr>
            <a:lvl6pPr marL="2514600" indent="-228600" eaLnBrk="0" fontAlgn="base" hangingPunct="0">
              <a:spcBef>
                <a:spcPct val="20000"/>
              </a:spcBef>
              <a:spcAft>
                <a:spcPct val="0"/>
              </a:spcAft>
              <a:buClr>
                <a:srgbClr val="75914D"/>
              </a:buClr>
              <a:buChar char="•"/>
              <a:defRPr sz="3200">
                <a:solidFill>
                  <a:schemeClr val="tx1"/>
                </a:solidFill>
                <a:latin typeface="Palatino Linotype" pitchFamily="18" charset="0"/>
                <a:ea typeface="MS PGothic" pitchFamily="34" charset="-128"/>
              </a:defRPr>
            </a:lvl6pPr>
            <a:lvl7pPr marL="2971800" indent="-228600" eaLnBrk="0" fontAlgn="base" hangingPunct="0">
              <a:spcBef>
                <a:spcPct val="20000"/>
              </a:spcBef>
              <a:spcAft>
                <a:spcPct val="0"/>
              </a:spcAft>
              <a:buClr>
                <a:srgbClr val="75914D"/>
              </a:buClr>
              <a:buChar char="•"/>
              <a:defRPr sz="3200">
                <a:solidFill>
                  <a:schemeClr val="tx1"/>
                </a:solidFill>
                <a:latin typeface="Palatino Linotype" pitchFamily="18" charset="0"/>
                <a:ea typeface="MS PGothic" pitchFamily="34" charset="-128"/>
              </a:defRPr>
            </a:lvl7pPr>
            <a:lvl8pPr marL="3429000" indent="-228600" eaLnBrk="0" fontAlgn="base" hangingPunct="0">
              <a:spcBef>
                <a:spcPct val="20000"/>
              </a:spcBef>
              <a:spcAft>
                <a:spcPct val="0"/>
              </a:spcAft>
              <a:buClr>
                <a:srgbClr val="75914D"/>
              </a:buClr>
              <a:buChar char="•"/>
              <a:defRPr sz="3200">
                <a:solidFill>
                  <a:schemeClr val="tx1"/>
                </a:solidFill>
                <a:latin typeface="Palatino Linotype" pitchFamily="18" charset="0"/>
                <a:ea typeface="MS PGothic" pitchFamily="34" charset="-128"/>
              </a:defRPr>
            </a:lvl8pPr>
            <a:lvl9pPr marL="3886200" indent="-228600" eaLnBrk="0" fontAlgn="base" hangingPunct="0">
              <a:spcBef>
                <a:spcPct val="20000"/>
              </a:spcBef>
              <a:spcAft>
                <a:spcPct val="0"/>
              </a:spcAft>
              <a:buClr>
                <a:srgbClr val="75914D"/>
              </a:buClr>
              <a:buChar char="•"/>
              <a:defRPr sz="3200">
                <a:solidFill>
                  <a:schemeClr val="tx1"/>
                </a:solidFill>
                <a:latin typeface="Palatino Linotype" pitchFamily="18" charset="0"/>
                <a:ea typeface="MS PGothic" pitchFamily="34" charset="-128"/>
              </a:defRPr>
            </a:lvl9pPr>
          </a:lstStyle>
          <a:p>
            <a:pPr eaLnBrk="1" fontAlgn="base" hangingPunct="1">
              <a:spcBef>
                <a:spcPct val="20000"/>
              </a:spcBef>
              <a:spcAft>
                <a:spcPct val="0"/>
              </a:spcAft>
              <a:buClr>
                <a:srgbClr val="75914D"/>
              </a:buClr>
            </a:pPr>
            <a:r>
              <a:rPr lang="en-US" sz="2200" dirty="0">
                <a:solidFill>
                  <a:srgbClr val="000000"/>
                </a:solidFill>
                <a:latin typeface="Arial" panose="020B0604020202020204" pitchFamily="34" charset="0"/>
                <a:cs typeface="Arial" pitchFamily="34" charset="0"/>
              </a:rPr>
              <a:t>Does this change match the values in our mission?</a:t>
            </a:r>
          </a:p>
          <a:p>
            <a:pPr eaLnBrk="1" fontAlgn="base" hangingPunct="1">
              <a:spcBef>
                <a:spcPct val="20000"/>
              </a:spcBef>
              <a:spcAft>
                <a:spcPct val="0"/>
              </a:spcAft>
              <a:buClr>
                <a:srgbClr val="75914D"/>
              </a:buClr>
            </a:pPr>
            <a:r>
              <a:rPr lang="en-US" sz="2800" dirty="0">
                <a:solidFill>
                  <a:srgbClr val="000000"/>
                </a:solidFill>
              </a:rPr>
              <a:t> </a:t>
            </a:r>
          </a:p>
        </p:txBody>
      </p:sp>
      <p:pic>
        <p:nvPicPr>
          <p:cNvPr id="13314" name="Picture 2" descr="Image result for graph">
            <a:extLst>
              <a:ext uri="{FF2B5EF4-FFF2-40B4-BE49-F238E27FC236}">
                <a16:creationId xmlns:a16="http://schemas.microsoft.com/office/drawing/2014/main" id="{4A8550A5-8BCD-4A53-9C0E-54BC91F0F5F1}"/>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63636" y="3752510"/>
            <a:ext cx="1650824" cy="1650824"/>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Image result for accountability">
            <a:extLst>
              <a:ext uri="{FF2B5EF4-FFF2-40B4-BE49-F238E27FC236}">
                <a16:creationId xmlns:a16="http://schemas.microsoft.com/office/drawing/2014/main" id="{9F54D83E-4F67-46D2-BCC5-D3DB7A706C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47364" y="2347787"/>
            <a:ext cx="3522041" cy="3848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5543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F6EE1E8-5AF7-4D6E-8630-AE5FEA82351A}"/>
              </a:ext>
            </a:extLst>
          </p:cNvPr>
          <p:cNvSpPr/>
          <p:nvPr/>
        </p:nvSpPr>
        <p:spPr>
          <a:xfrm>
            <a:off x="0" y="849597"/>
            <a:ext cx="12192000" cy="355108"/>
          </a:xfrm>
          <a:prstGeom prst="rect">
            <a:avLst/>
          </a:prstGeom>
          <a:solidFill>
            <a:schemeClr val="accent1">
              <a:lumMod val="5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www.clker.com/cliparts/m/b/l/o/S/R/rainbow-circular-arrows-hi.png">
            <a:extLst>
              <a:ext uri="{FF2B5EF4-FFF2-40B4-BE49-F238E27FC236}">
                <a16:creationId xmlns:a16="http://schemas.microsoft.com/office/drawing/2014/main" id="{CC92FF3C-6A79-424B-90C6-50B17DC506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74899" y="724555"/>
            <a:ext cx="703929" cy="67811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38B7B01B-6ABC-423D-8994-38E5D1BD75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438" y="290196"/>
            <a:ext cx="1371600" cy="561975"/>
          </a:xfrm>
          <a:prstGeom prst="rect">
            <a:avLst/>
          </a:prstGeom>
        </p:spPr>
      </p:pic>
      <p:sp>
        <p:nvSpPr>
          <p:cNvPr id="11" name="TextBox 10">
            <a:extLst>
              <a:ext uri="{FF2B5EF4-FFF2-40B4-BE49-F238E27FC236}">
                <a16:creationId xmlns:a16="http://schemas.microsoft.com/office/drawing/2014/main" id="{B360C0A4-A290-4268-9EC2-887F5589E5E8}"/>
              </a:ext>
            </a:extLst>
          </p:cNvPr>
          <p:cNvSpPr txBox="1"/>
          <p:nvPr/>
        </p:nvSpPr>
        <p:spPr>
          <a:xfrm>
            <a:off x="2254928" y="292965"/>
            <a:ext cx="6933460" cy="553998"/>
          </a:xfrm>
          <a:prstGeom prst="rect">
            <a:avLst/>
          </a:prstGeom>
          <a:noFill/>
        </p:spPr>
        <p:txBody>
          <a:bodyPr wrap="square" rtlCol="0">
            <a:spAutoFit/>
          </a:bodyPr>
          <a:lstStyle/>
          <a:p>
            <a:r>
              <a:rPr lang="en-US" sz="1500" b="1" cap="small" dirty="0">
                <a:latin typeface="Georgia" panose="02040502050405020303" pitchFamily="18" charset="0"/>
              </a:rPr>
              <a:t>South Atlantic Conference </a:t>
            </a:r>
            <a:r>
              <a:rPr lang="en-US" sz="1500" b="1" i="1" dirty="0">
                <a:latin typeface="Georgia" panose="02040502050405020303" pitchFamily="18" charset="0"/>
              </a:rPr>
              <a:t>of</a:t>
            </a:r>
            <a:r>
              <a:rPr lang="en-US" sz="1500" b="1" cap="small" dirty="0">
                <a:latin typeface="Georgia" panose="02040502050405020303" pitchFamily="18" charset="0"/>
              </a:rPr>
              <a:t> Seventh-day Adventists</a:t>
            </a:r>
          </a:p>
          <a:p>
            <a:r>
              <a:rPr lang="en-US" sz="1500" b="1" cap="small" dirty="0">
                <a:latin typeface="Georgia" panose="02040502050405020303" pitchFamily="18" charset="0"/>
              </a:rPr>
              <a:t>Office</a:t>
            </a:r>
            <a:r>
              <a:rPr lang="en-US" sz="1500" b="1" i="1" dirty="0">
                <a:latin typeface="Georgia" panose="02040502050405020303" pitchFamily="18" charset="0"/>
              </a:rPr>
              <a:t> of </a:t>
            </a:r>
            <a:r>
              <a:rPr lang="en-US" sz="1500" b="1" cap="small" dirty="0">
                <a:latin typeface="Georgia" panose="02040502050405020303" pitchFamily="18" charset="0"/>
              </a:rPr>
              <a:t>Education</a:t>
            </a:r>
          </a:p>
        </p:txBody>
      </p:sp>
      <p:sp>
        <p:nvSpPr>
          <p:cNvPr id="2" name="TextBox 1">
            <a:extLst>
              <a:ext uri="{FF2B5EF4-FFF2-40B4-BE49-F238E27FC236}">
                <a16:creationId xmlns:a16="http://schemas.microsoft.com/office/drawing/2014/main" id="{9B2F1EAA-3837-4379-BFA4-1657122D01ED}"/>
              </a:ext>
            </a:extLst>
          </p:cNvPr>
          <p:cNvSpPr txBox="1"/>
          <p:nvPr/>
        </p:nvSpPr>
        <p:spPr>
          <a:xfrm>
            <a:off x="5282214" y="846963"/>
            <a:ext cx="5424256" cy="323165"/>
          </a:xfrm>
          <a:prstGeom prst="rect">
            <a:avLst/>
          </a:prstGeom>
          <a:noFill/>
        </p:spPr>
        <p:txBody>
          <a:bodyPr wrap="square" rtlCol="0">
            <a:spAutoFit/>
          </a:bodyPr>
          <a:lstStyle/>
          <a:p>
            <a:pPr algn="r"/>
            <a:r>
              <a:rPr lang="en-US" sz="1500" dirty="0">
                <a:solidFill>
                  <a:schemeClr val="bg1"/>
                </a:solidFill>
                <a:latin typeface="Georgia" panose="02040502050405020303" pitchFamily="18" charset="0"/>
              </a:rPr>
              <a:t>Using Data Driven Instruction to Pick up the Pace</a:t>
            </a:r>
          </a:p>
        </p:txBody>
      </p:sp>
    </p:spTree>
    <p:extLst>
      <p:ext uri="{BB962C8B-B14F-4D97-AF65-F5344CB8AC3E}">
        <p14:creationId xmlns:p14="http://schemas.microsoft.com/office/powerpoint/2010/main" val="4031483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F6EE1E8-5AF7-4D6E-8630-AE5FEA82351A}"/>
              </a:ext>
            </a:extLst>
          </p:cNvPr>
          <p:cNvSpPr/>
          <p:nvPr/>
        </p:nvSpPr>
        <p:spPr>
          <a:xfrm>
            <a:off x="0" y="849597"/>
            <a:ext cx="12192000" cy="355108"/>
          </a:xfrm>
          <a:prstGeom prst="rect">
            <a:avLst/>
          </a:prstGeom>
          <a:solidFill>
            <a:schemeClr val="accent1">
              <a:lumMod val="5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www.clker.com/cliparts/m/b/l/o/S/R/rainbow-circular-arrows-hi.png">
            <a:extLst>
              <a:ext uri="{FF2B5EF4-FFF2-40B4-BE49-F238E27FC236}">
                <a16:creationId xmlns:a16="http://schemas.microsoft.com/office/drawing/2014/main" id="{CC92FF3C-6A79-424B-90C6-50B17DC506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74899" y="724555"/>
            <a:ext cx="703929" cy="67811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38B7B01B-6ABC-423D-8994-38E5D1BD75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438" y="290196"/>
            <a:ext cx="1371600" cy="561975"/>
          </a:xfrm>
          <a:prstGeom prst="rect">
            <a:avLst/>
          </a:prstGeom>
        </p:spPr>
      </p:pic>
      <p:sp>
        <p:nvSpPr>
          <p:cNvPr id="11" name="TextBox 10">
            <a:extLst>
              <a:ext uri="{FF2B5EF4-FFF2-40B4-BE49-F238E27FC236}">
                <a16:creationId xmlns:a16="http://schemas.microsoft.com/office/drawing/2014/main" id="{B360C0A4-A290-4268-9EC2-887F5589E5E8}"/>
              </a:ext>
            </a:extLst>
          </p:cNvPr>
          <p:cNvSpPr txBox="1"/>
          <p:nvPr/>
        </p:nvSpPr>
        <p:spPr>
          <a:xfrm>
            <a:off x="2254928" y="292965"/>
            <a:ext cx="6933460" cy="553998"/>
          </a:xfrm>
          <a:prstGeom prst="rect">
            <a:avLst/>
          </a:prstGeom>
          <a:noFill/>
        </p:spPr>
        <p:txBody>
          <a:bodyPr wrap="square" rtlCol="0">
            <a:spAutoFit/>
          </a:bodyPr>
          <a:lstStyle/>
          <a:p>
            <a:r>
              <a:rPr lang="en-US" sz="1500" b="1" cap="small" dirty="0">
                <a:latin typeface="Georgia" panose="02040502050405020303" pitchFamily="18" charset="0"/>
              </a:rPr>
              <a:t>South Atlantic Conference </a:t>
            </a:r>
            <a:r>
              <a:rPr lang="en-US" sz="1500" b="1" i="1" dirty="0">
                <a:latin typeface="Georgia" panose="02040502050405020303" pitchFamily="18" charset="0"/>
              </a:rPr>
              <a:t>of</a:t>
            </a:r>
            <a:r>
              <a:rPr lang="en-US" sz="1500" b="1" cap="small" dirty="0">
                <a:latin typeface="Georgia" panose="02040502050405020303" pitchFamily="18" charset="0"/>
              </a:rPr>
              <a:t> Seventh-day Adventists</a:t>
            </a:r>
          </a:p>
          <a:p>
            <a:r>
              <a:rPr lang="en-US" sz="1500" b="1" cap="small" dirty="0">
                <a:latin typeface="Georgia" panose="02040502050405020303" pitchFamily="18" charset="0"/>
              </a:rPr>
              <a:t>Office</a:t>
            </a:r>
            <a:r>
              <a:rPr lang="en-US" sz="1500" b="1" i="1" dirty="0">
                <a:latin typeface="Georgia" panose="02040502050405020303" pitchFamily="18" charset="0"/>
              </a:rPr>
              <a:t> of </a:t>
            </a:r>
            <a:r>
              <a:rPr lang="en-US" sz="1500" b="1" cap="small" dirty="0">
                <a:latin typeface="Georgia" panose="02040502050405020303" pitchFamily="18" charset="0"/>
              </a:rPr>
              <a:t>Education</a:t>
            </a:r>
          </a:p>
        </p:txBody>
      </p:sp>
      <p:sp>
        <p:nvSpPr>
          <p:cNvPr id="2" name="TextBox 1">
            <a:extLst>
              <a:ext uri="{FF2B5EF4-FFF2-40B4-BE49-F238E27FC236}">
                <a16:creationId xmlns:a16="http://schemas.microsoft.com/office/drawing/2014/main" id="{9B2F1EAA-3837-4379-BFA4-1657122D01ED}"/>
              </a:ext>
            </a:extLst>
          </p:cNvPr>
          <p:cNvSpPr txBox="1"/>
          <p:nvPr/>
        </p:nvSpPr>
        <p:spPr>
          <a:xfrm>
            <a:off x="5282214" y="846963"/>
            <a:ext cx="5424256" cy="323165"/>
          </a:xfrm>
          <a:prstGeom prst="rect">
            <a:avLst/>
          </a:prstGeom>
          <a:noFill/>
        </p:spPr>
        <p:txBody>
          <a:bodyPr wrap="square" rtlCol="0">
            <a:spAutoFit/>
          </a:bodyPr>
          <a:lstStyle/>
          <a:p>
            <a:pPr algn="r"/>
            <a:r>
              <a:rPr lang="en-US" sz="1500" dirty="0">
                <a:solidFill>
                  <a:schemeClr val="bg1"/>
                </a:solidFill>
                <a:latin typeface="Georgia" panose="02040502050405020303" pitchFamily="18" charset="0"/>
              </a:rPr>
              <a:t>Using Data Driven Instruction to Pick up the Pace</a:t>
            </a:r>
          </a:p>
        </p:txBody>
      </p:sp>
    </p:spTree>
    <p:extLst>
      <p:ext uri="{BB962C8B-B14F-4D97-AF65-F5344CB8AC3E}">
        <p14:creationId xmlns:p14="http://schemas.microsoft.com/office/powerpoint/2010/main" val="2966063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F6EE1E8-5AF7-4D6E-8630-AE5FEA82351A}"/>
              </a:ext>
            </a:extLst>
          </p:cNvPr>
          <p:cNvSpPr/>
          <p:nvPr/>
        </p:nvSpPr>
        <p:spPr>
          <a:xfrm>
            <a:off x="0" y="849597"/>
            <a:ext cx="12192000" cy="355108"/>
          </a:xfrm>
          <a:prstGeom prst="rect">
            <a:avLst/>
          </a:prstGeom>
          <a:solidFill>
            <a:schemeClr val="accent1">
              <a:lumMod val="5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www.clker.com/cliparts/m/b/l/o/S/R/rainbow-circular-arrows-hi.png">
            <a:extLst>
              <a:ext uri="{FF2B5EF4-FFF2-40B4-BE49-F238E27FC236}">
                <a16:creationId xmlns:a16="http://schemas.microsoft.com/office/drawing/2014/main" id="{CC92FF3C-6A79-424B-90C6-50B17DC506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74899" y="724555"/>
            <a:ext cx="703929" cy="67811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38B7B01B-6ABC-423D-8994-38E5D1BD75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438" y="290196"/>
            <a:ext cx="1371600" cy="561975"/>
          </a:xfrm>
          <a:prstGeom prst="rect">
            <a:avLst/>
          </a:prstGeom>
        </p:spPr>
      </p:pic>
      <p:sp>
        <p:nvSpPr>
          <p:cNvPr id="11" name="TextBox 10">
            <a:extLst>
              <a:ext uri="{FF2B5EF4-FFF2-40B4-BE49-F238E27FC236}">
                <a16:creationId xmlns:a16="http://schemas.microsoft.com/office/drawing/2014/main" id="{B360C0A4-A290-4268-9EC2-887F5589E5E8}"/>
              </a:ext>
            </a:extLst>
          </p:cNvPr>
          <p:cNvSpPr txBox="1"/>
          <p:nvPr/>
        </p:nvSpPr>
        <p:spPr>
          <a:xfrm>
            <a:off x="2254928" y="292965"/>
            <a:ext cx="6933460" cy="553998"/>
          </a:xfrm>
          <a:prstGeom prst="rect">
            <a:avLst/>
          </a:prstGeom>
          <a:noFill/>
        </p:spPr>
        <p:txBody>
          <a:bodyPr wrap="square" rtlCol="0">
            <a:spAutoFit/>
          </a:bodyPr>
          <a:lstStyle/>
          <a:p>
            <a:r>
              <a:rPr lang="en-US" sz="1500" b="1" cap="small" dirty="0">
                <a:latin typeface="Georgia" panose="02040502050405020303" pitchFamily="18" charset="0"/>
              </a:rPr>
              <a:t>South Atlantic Conference </a:t>
            </a:r>
            <a:r>
              <a:rPr lang="en-US" sz="1500" b="1" i="1" dirty="0">
                <a:latin typeface="Georgia" panose="02040502050405020303" pitchFamily="18" charset="0"/>
              </a:rPr>
              <a:t>of</a:t>
            </a:r>
            <a:r>
              <a:rPr lang="en-US" sz="1500" b="1" cap="small" dirty="0">
                <a:latin typeface="Georgia" panose="02040502050405020303" pitchFamily="18" charset="0"/>
              </a:rPr>
              <a:t> Seventh-day Adventists</a:t>
            </a:r>
          </a:p>
          <a:p>
            <a:r>
              <a:rPr lang="en-US" sz="1500" b="1" cap="small" dirty="0">
                <a:latin typeface="Georgia" panose="02040502050405020303" pitchFamily="18" charset="0"/>
              </a:rPr>
              <a:t>Office</a:t>
            </a:r>
            <a:r>
              <a:rPr lang="en-US" sz="1500" b="1" i="1" dirty="0">
                <a:latin typeface="Georgia" panose="02040502050405020303" pitchFamily="18" charset="0"/>
              </a:rPr>
              <a:t> of </a:t>
            </a:r>
            <a:r>
              <a:rPr lang="en-US" sz="1500" b="1" cap="small" dirty="0">
                <a:latin typeface="Georgia" panose="02040502050405020303" pitchFamily="18" charset="0"/>
              </a:rPr>
              <a:t>Education</a:t>
            </a:r>
          </a:p>
        </p:txBody>
      </p:sp>
      <p:sp>
        <p:nvSpPr>
          <p:cNvPr id="2" name="TextBox 1">
            <a:extLst>
              <a:ext uri="{FF2B5EF4-FFF2-40B4-BE49-F238E27FC236}">
                <a16:creationId xmlns:a16="http://schemas.microsoft.com/office/drawing/2014/main" id="{9B2F1EAA-3837-4379-BFA4-1657122D01ED}"/>
              </a:ext>
            </a:extLst>
          </p:cNvPr>
          <p:cNvSpPr txBox="1"/>
          <p:nvPr/>
        </p:nvSpPr>
        <p:spPr>
          <a:xfrm>
            <a:off x="5282214" y="846963"/>
            <a:ext cx="5424256" cy="323165"/>
          </a:xfrm>
          <a:prstGeom prst="rect">
            <a:avLst/>
          </a:prstGeom>
          <a:noFill/>
        </p:spPr>
        <p:txBody>
          <a:bodyPr wrap="square" rtlCol="0">
            <a:spAutoFit/>
          </a:bodyPr>
          <a:lstStyle/>
          <a:p>
            <a:pPr algn="r"/>
            <a:r>
              <a:rPr lang="en-US" sz="1500" dirty="0">
                <a:solidFill>
                  <a:schemeClr val="bg1"/>
                </a:solidFill>
                <a:latin typeface="Georgia" panose="02040502050405020303" pitchFamily="18" charset="0"/>
              </a:rPr>
              <a:t>Using Data Driven Instruction to Pick up the Pace</a:t>
            </a:r>
          </a:p>
        </p:txBody>
      </p:sp>
      <p:pic>
        <p:nvPicPr>
          <p:cNvPr id="10244" name="Picture 4" descr="Image result for eeyore">
            <a:extLst>
              <a:ext uri="{FF2B5EF4-FFF2-40B4-BE49-F238E27FC236}">
                <a16:creationId xmlns:a16="http://schemas.microsoft.com/office/drawing/2014/main" id="{672C4483-4F81-4BDD-988D-7561371D82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438" y="1932382"/>
            <a:ext cx="3332912" cy="412531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0F81EE2-3625-40C5-9B90-F8F67E6B6CEF}"/>
              </a:ext>
            </a:extLst>
          </p:cNvPr>
          <p:cNvSpPr txBox="1"/>
          <p:nvPr/>
        </p:nvSpPr>
        <p:spPr>
          <a:xfrm>
            <a:off x="4464996" y="2237362"/>
            <a:ext cx="6475273" cy="2785378"/>
          </a:xfrm>
          <a:prstGeom prst="rect">
            <a:avLst/>
          </a:prstGeom>
          <a:noFill/>
        </p:spPr>
        <p:txBody>
          <a:bodyPr wrap="square" rtlCol="0">
            <a:spAutoFit/>
          </a:bodyPr>
          <a:lstStyle/>
          <a:p>
            <a:r>
              <a:rPr lang="en-US" sz="3500" dirty="0">
                <a:latin typeface="Arial" panose="020B0604020202020204" pitchFamily="34" charset="0"/>
                <a:cs typeface="Arial" panose="020B0604020202020204" pitchFamily="34" charset="0"/>
              </a:rPr>
              <a:t>“If it’s a matter of being bothered, and no one is willing to give you a satisfactory explanation, why bother doing that thing at all.”  - Eeyore</a:t>
            </a:r>
          </a:p>
        </p:txBody>
      </p:sp>
    </p:spTree>
    <p:extLst>
      <p:ext uri="{BB962C8B-B14F-4D97-AF65-F5344CB8AC3E}">
        <p14:creationId xmlns:p14="http://schemas.microsoft.com/office/powerpoint/2010/main" val="1686216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F6EE1E8-5AF7-4D6E-8630-AE5FEA82351A}"/>
              </a:ext>
            </a:extLst>
          </p:cNvPr>
          <p:cNvSpPr/>
          <p:nvPr/>
        </p:nvSpPr>
        <p:spPr>
          <a:xfrm>
            <a:off x="0" y="849597"/>
            <a:ext cx="12192000" cy="355108"/>
          </a:xfrm>
          <a:prstGeom prst="rect">
            <a:avLst/>
          </a:prstGeom>
          <a:solidFill>
            <a:schemeClr val="accent1">
              <a:lumMod val="5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www.clker.com/cliparts/m/b/l/o/S/R/rainbow-circular-arrows-hi.png">
            <a:extLst>
              <a:ext uri="{FF2B5EF4-FFF2-40B4-BE49-F238E27FC236}">
                <a16:creationId xmlns:a16="http://schemas.microsoft.com/office/drawing/2014/main" id="{CC92FF3C-6A79-424B-90C6-50B17DC506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74899" y="724555"/>
            <a:ext cx="703929" cy="67811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38B7B01B-6ABC-423D-8994-38E5D1BD75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438" y="290196"/>
            <a:ext cx="1371600" cy="561975"/>
          </a:xfrm>
          <a:prstGeom prst="rect">
            <a:avLst/>
          </a:prstGeom>
        </p:spPr>
      </p:pic>
      <p:sp>
        <p:nvSpPr>
          <p:cNvPr id="11" name="TextBox 10">
            <a:extLst>
              <a:ext uri="{FF2B5EF4-FFF2-40B4-BE49-F238E27FC236}">
                <a16:creationId xmlns:a16="http://schemas.microsoft.com/office/drawing/2014/main" id="{B360C0A4-A290-4268-9EC2-887F5589E5E8}"/>
              </a:ext>
            </a:extLst>
          </p:cNvPr>
          <p:cNvSpPr txBox="1"/>
          <p:nvPr/>
        </p:nvSpPr>
        <p:spPr>
          <a:xfrm>
            <a:off x="2254928" y="292965"/>
            <a:ext cx="6933460" cy="553998"/>
          </a:xfrm>
          <a:prstGeom prst="rect">
            <a:avLst/>
          </a:prstGeom>
          <a:noFill/>
        </p:spPr>
        <p:txBody>
          <a:bodyPr wrap="square" rtlCol="0">
            <a:spAutoFit/>
          </a:bodyPr>
          <a:lstStyle/>
          <a:p>
            <a:r>
              <a:rPr lang="en-US" sz="1500" b="1" cap="small" dirty="0">
                <a:latin typeface="Georgia" panose="02040502050405020303" pitchFamily="18" charset="0"/>
              </a:rPr>
              <a:t>South Atlantic Conference </a:t>
            </a:r>
            <a:r>
              <a:rPr lang="en-US" sz="1500" b="1" i="1" dirty="0">
                <a:latin typeface="Georgia" panose="02040502050405020303" pitchFamily="18" charset="0"/>
              </a:rPr>
              <a:t>of</a:t>
            </a:r>
            <a:r>
              <a:rPr lang="en-US" sz="1500" b="1" cap="small" dirty="0">
                <a:latin typeface="Georgia" panose="02040502050405020303" pitchFamily="18" charset="0"/>
              </a:rPr>
              <a:t> Seventh-day Adventists</a:t>
            </a:r>
          </a:p>
          <a:p>
            <a:r>
              <a:rPr lang="en-US" sz="1500" b="1" cap="small" dirty="0">
                <a:latin typeface="Georgia" panose="02040502050405020303" pitchFamily="18" charset="0"/>
              </a:rPr>
              <a:t>Office</a:t>
            </a:r>
            <a:r>
              <a:rPr lang="en-US" sz="1500" b="1" i="1" dirty="0">
                <a:latin typeface="Georgia" panose="02040502050405020303" pitchFamily="18" charset="0"/>
              </a:rPr>
              <a:t> of </a:t>
            </a:r>
            <a:r>
              <a:rPr lang="en-US" sz="1500" b="1" cap="small" dirty="0">
                <a:latin typeface="Georgia" panose="02040502050405020303" pitchFamily="18" charset="0"/>
              </a:rPr>
              <a:t>Education</a:t>
            </a:r>
          </a:p>
        </p:txBody>
      </p:sp>
      <p:sp>
        <p:nvSpPr>
          <p:cNvPr id="2" name="TextBox 1">
            <a:extLst>
              <a:ext uri="{FF2B5EF4-FFF2-40B4-BE49-F238E27FC236}">
                <a16:creationId xmlns:a16="http://schemas.microsoft.com/office/drawing/2014/main" id="{9B2F1EAA-3837-4379-BFA4-1657122D01ED}"/>
              </a:ext>
            </a:extLst>
          </p:cNvPr>
          <p:cNvSpPr txBox="1"/>
          <p:nvPr/>
        </p:nvSpPr>
        <p:spPr>
          <a:xfrm>
            <a:off x="5282214" y="846963"/>
            <a:ext cx="5424256" cy="323165"/>
          </a:xfrm>
          <a:prstGeom prst="rect">
            <a:avLst/>
          </a:prstGeom>
          <a:noFill/>
        </p:spPr>
        <p:txBody>
          <a:bodyPr wrap="square" rtlCol="0">
            <a:spAutoFit/>
          </a:bodyPr>
          <a:lstStyle/>
          <a:p>
            <a:pPr algn="r"/>
            <a:r>
              <a:rPr lang="en-US" sz="1500" dirty="0">
                <a:solidFill>
                  <a:schemeClr val="bg1"/>
                </a:solidFill>
                <a:latin typeface="Georgia" panose="02040502050405020303" pitchFamily="18" charset="0"/>
              </a:rPr>
              <a:t>Using Data Driven Instruction to Pick up the Pace</a:t>
            </a:r>
          </a:p>
        </p:txBody>
      </p:sp>
      <p:grpSp>
        <p:nvGrpSpPr>
          <p:cNvPr id="9" name="Group 5">
            <a:extLst>
              <a:ext uri="{FF2B5EF4-FFF2-40B4-BE49-F238E27FC236}">
                <a16:creationId xmlns:a16="http://schemas.microsoft.com/office/drawing/2014/main" id="{D02F638D-A1D4-4FCF-97FB-30270348E033}"/>
              </a:ext>
            </a:extLst>
          </p:cNvPr>
          <p:cNvGrpSpPr>
            <a:grpSpLocks/>
          </p:cNvGrpSpPr>
          <p:nvPr/>
        </p:nvGrpSpPr>
        <p:grpSpPr bwMode="auto">
          <a:xfrm>
            <a:off x="441663" y="1837678"/>
            <a:ext cx="2266025" cy="4670394"/>
            <a:chOff x="1691" y="395"/>
            <a:chExt cx="2374" cy="3530"/>
          </a:xfrm>
        </p:grpSpPr>
        <p:sp>
          <p:nvSpPr>
            <p:cNvPr id="12" name="Freeform 6">
              <a:extLst>
                <a:ext uri="{FF2B5EF4-FFF2-40B4-BE49-F238E27FC236}">
                  <a16:creationId xmlns:a16="http://schemas.microsoft.com/office/drawing/2014/main" id="{6E93C2CE-E3A6-4705-AC85-5D1EDDCD02CD}"/>
                </a:ext>
              </a:extLst>
            </p:cNvPr>
            <p:cNvSpPr>
              <a:spLocks/>
            </p:cNvSpPr>
            <p:nvPr/>
          </p:nvSpPr>
          <p:spPr bwMode="auto">
            <a:xfrm>
              <a:off x="1691" y="1448"/>
              <a:ext cx="2153" cy="2477"/>
            </a:xfrm>
            <a:custGeom>
              <a:avLst/>
              <a:gdLst>
                <a:gd name="T0" fmla="*/ 31 w 4306"/>
                <a:gd name="T1" fmla="*/ 77 h 4954"/>
                <a:gd name="T2" fmla="*/ 33 w 4306"/>
                <a:gd name="T3" fmla="*/ 75 h 4954"/>
                <a:gd name="T4" fmla="*/ 35 w 4306"/>
                <a:gd name="T5" fmla="*/ 68 h 4954"/>
                <a:gd name="T6" fmla="*/ 37 w 4306"/>
                <a:gd name="T7" fmla="*/ 54 h 4954"/>
                <a:gd name="T8" fmla="*/ 43 w 4306"/>
                <a:gd name="T9" fmla="*/ 42 h 4954"/>
                <a:gd name="T10" fmla="*/ 45 w 4306"/>
                <a:gd name="T11" fmla="*/ 55 h 4954"/>
                <a:gd name="T12" fmla="*/ 49 w 4306"/>
                <a:gd name="T13" fmla="*/ 67 h 4954"/>
                <a:gd name="T14" fmla="*/ 50 w 4306"/>
                <a:gd name="T15" fmla="*/ 71 h 4954"/>
                <a:gd name="T16" fmla="*/ 51 w 4306"/>
                <a:gd name="T17" fmla="*/ 72 h 4954"/>
                <a:gd name="T18" fmla="*/ 50 w 4306"/>
                <a:gd name="T19" fmla="*/ 62 h 4954"/>
                <a:gd name="T20" fmla="*/ 47 w 4306"/>
                <a:gd name="T21" fmla="*/ 47 h 4954"/>
                <a:gd name="T22" fmla="*/ 46 w 4306"/>
                <a:gd name="T23" fmla="*/ 43 h 4954"/>
                <a:gd name="T24" fmla="*/ 51 w 4306"/>
                <a:gd name="T25" fmla="*/ 41 h 4954"/>
                <a:gd name="T26" fmla="*/ 55 w 4306"/>
                <a:gd name="T27" fmla="*/ 41 h 4954"/>
                <a:gd name="T28" fmla="*/ 57 w 4306"/>
                <a:gd name="T29" fmla="*/ 53 h 4954"/>
                <a:gd name="T30" fmla="*/ 60 w 4306"/>
                <a:gd name="T31" fmla="*/ 64 h 4954"/>
                <a:gd name="T32" fmla="*/ 63 w 4306"/>
                <a:gd name="T33" fmla="*/ 70 h 4954"/>
                <a:gd name="T34" fmla="*/ 65 w 4306"/>
                <a:gd name="T35" fmla="*/ 73 h 4954"/>
                <a:gd name="T36" fmla="*/ 66 w 4306"/>
                <a:gd name="T37" fmla="*/ 74 h 4954"/>
                <a:gd name="T38" fmla="*/ 67 w 4306"/>
                <a:gd name="T39" fmla="*/ 73 h 4954"/>
                <a:gd name="T40" fmla="*/ 68 w 4306"/>
                <a:gd name="T41" fmla="*/ 72 h 4954"/>
                <a:gd name="T42" fmla="*/ 66 w 4306"/>
                <a:gd name="T43" fmla="*/ 69 h 4954"/>
                <a:gd name="T44" fmla="*/ 66 w 4306"/>
                <a:gd name="T45" fmla="*/ 66 h 4954"/>
                <a:gd name="T46" fmla="*/ 61 w 4306"/>
                <a:gd name="T47" fmla="*/ 50 h 4954"/>
                <a:gd name="T48" fmla="*/ 59 w 4306"/>
                <a:gd name="T49" fmla="*/ 40 h 4954"/>
                <a:gd name="T50" fmla="*/ 58 w 4306"/>
                <a:gd name="T51" fmla="*/ 25 h 4954"/>
                <a:gd name="T52" fmla="*/ 57 w 4306"/>
                <a:gd name="T53" fmla="*/ 13 h 4954"/>
                <a:gd name="T54" fmla="*/ 58 w 4306"/>
                <a:gd name="T55" fmla="*/ 9 h 4954"/>
                <a:gd name="T56" fmla="*/ 59 w 4306"/>
                <a:gd name="T57" fmla="*/ 9 h 4954"/>
                <a:gd name="T58" fmla="*/ 60 w 4306"/>
                <a:gd name="T59" fmla="*/ 7 h 4954"/>
                <a:gd name="T60" fmla="*/ 61 w 4306"/>
                <a:gd name="T61" fmla="*/ 6 h 4954"/>
                <a:gd name="T62" fmla="*/ 60 w 4306"/>
                <a:gd name="T63" fmla="*/ 5 h 4954"/>
                <a:gd name="T64" fmla="*/ 56 w 4306"/>
                <a:gd name="T65" fmla="*/ 2 h 4954"/>
                <a:gd name="T66" fmla="*/ 53 w 4306"/>
                <a:gd name="T67" fmla="*/ 1 h 4954"/>
                <a:gd name="T68" fmla="*/ 48 w 4306"/>
                <a:gd name="T69" fmla="*/ 1 h 4954"/>
                <a:gd name="T70" fmla="*/ 40 w 4306"/>
                <a:gd name="T71" fmla="*/ 1 h 4954"/>
                <a:gd name="T72" fmla="*/ 35 w 4306"/>
                <a:gd name="T73" fmla="*/ 1 h 4954"/>
                <a:gd name="T74" fmla="*/ 35 w 4306"/>
                <a:gd name="T75" fmla="*/ 8 h 4954"/>
                <a:gd name="T76" fmla="*/ 31 w 4306"/>
                <a:gd name="T77" fmla="*/ 14 h 4954"/>
                <a:gd name="T78" fmla="*/ 22 w 4306"/>
                <a:gd name="T79" fmla="*/ 30 h 4954"/>
                <a:gd name="T80" fmla="*/ 19 w 4306"/>
                <a:gd name="T81" fmla="*/ 30 h 4954"/>
                <a:gd name="T82" fmla="*/ 17 w 4306"/>
                <a:gd name="T83" fmla="*/ 30 h 4954"/>
                <a:gd name="T84" fmla="*/ 15 w 4306"/>
                <a:gd name="T85" fmla="*/ 32 h 4954"/>
                <a:gd name="T86" fmla="*/ 14 w 4306"/>
                <a:gd name="T87" fmla="*/ 34 h 4954"/>
                <a:gd name="T88" fmla="*/ 15 w 4306"/>
                <a:gd name="T89" fmla="*/ 37 h 4954"/>
                <a:gd name="T90" fmla="*/ 15 w 4306"/>
                <a:gd name="T91" fmla="*/ 40 h 4954"/>
                <a:gd name="T92" fmla="*/ 12 w 4306"/>
                <a:gd name="T93" fmla="*/ 46 h 4954"/>
                <a:gd name="T94" fmla="*/ 9 w 4306"/>
                <a:gd name="T95" fmla="*/ 51 h 4954"/>
                <a:gd name="T96" fmla="*/ 8 w 4306"/>
                <a:gd name="T97" fmla="*/ 55 h 4954"/>
                <a:gd name="T98" fmla="*/ 10 w 4306"/>
                <a:gd name="T99" fmla="*/ 58 h 4954"/>
                <a:gd name="T100" fmla="*/ 8 w 4306"/>
                <a:gd name="T101" fmla="*/ 62 h 4954"/>
                <a:gd name="T102" fmla="*/ 6 w 4306"/>
                <a:gd name="T103" fmla="*/ 65 h 4954"/>
                <a:gd name="T104" fmla="*/ 3 w 4306"/>
                <a:gd name="T105" fmla="*/ 67 h 4954"/>
                <a:gd name="T106" fmla="*/ 0 w 4306"/>
                <a:gd name="T107" fmla="*/ 68 h 4954"/>
                <a:gd name="T108" fmla="*/ 1 w 4306"/>
                <a:gd name="T109" fmla="*/ 73 h 4954"/>
                <a:gd name="T110" fmla="*/ 4 w 4306"/>
                <a:gd name="T111" fmla="*/ 78 h 4954"/>
                <a:gd name="T112" fmla="*/ 10 w 4306"/>
                <a:gd name="T113" fmla="*/ 71 h 4954"/>
                <a:gd name="T114" fmla="*/ 10 w 4306"/>
                <a:gd name="T115" fmla="*/ 73 h 4954"/>
                <a:gd name="T116" fmla="*/ 12 w 4306"/>
                <a:gd name="T117" fmla="*/ 74 h 4954"/>
                <a:gd name="T118" fmla="*/ 13 w 4306"/>
                <a:gd name="T119" fmla="*/ 74 h 4954"/>
                <a:gd name="T120" fmla="*/ 19 w 4306"/>
                <a:gd name="T121" fmla="*/ 67 h 4954"/>
                <a:gd name="T122" fmla="*/ 26 w 4306"/>
                <a:gd name="T123" fmla="*/ 66 h 495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306" h="4954">
                  <a:moveTo>
                    <a:pt x="1801" y="4954"/>
                  </a:moveTo>
                  <a:lnTo>
                    <a:pt x="1823" y="4952"/>
                  </a:lnTo>
                  <a:lnTo>
                    <a:pt x="1844" y="4948"/>
                  </a:lnTo>
                  <a:lnTo>
                    <a:pt x="1885" y="4938"/>
                  </a:lnTo>
                  <a:lnTo>
                    <a:pt x="1927" y="4927"/>
                  </a:lnTo>
                  <a:lnTo>
                    <a:pt x="1949" y="4921"/>
                  </a:lnTo>
                  <a:lnTo>
                    <a:pt x="1972" y="4915"/>
                  </a:lnTo>
                  <a:lnTo>
                    <a:pt x="1987" y="4894"/>
                  </a:lnTo>
                  <a:lnTo>
                    <a:pt x="2003" y="4874"/>
                  </a:lnTo>
                  <a:lnTo>
                    <a:pt x="2016" y="4855"/>
                  </a:lnTo>
                  <a:lnTo>
                    <a:pt x="2030" y="4834"/>
                  </a:lnTo>
                  <a:lnTo>
                    <a:pt x="2042" y="4811"/>
                  </a:lnTo>
                  <a:lnTo>
                    <a:pt x="2053" y="4789"/>
                  </a:lnTo>
                  <a:lnTo>
                    <a:pt x="2075" y="4743"/>
                  </a:lnTo>
                  <a:lnTo>
                    <a:pt x="2092" y="4696"/>
                  </a:lnTo>
                  <a:lnTo>
                    <a:pt x="2108" y="4646"/>
                  </a:lnTo>
                  <a:lnTo>
                    <a:pt x="2121" y="4597"/>
                  </a:lnTo>
                  <a:lnTo>
                    <a:pt x="2133" y="4547"/>
                  </a:lnTo>
                  <a:lnTo>
                    <a:pt x="2154" y="4444"/>
                  </a:lnTo>
                  <a:lnTo>
                    <a:pt x="2173" y="4341"/>
                  </a:lnTo>
                  <a:lnTo>
                    <a:pt x="2185" y="4289"/>
                  </a:lnTo>
                  <a:lnTo>
                    <a:pt x="2197" y="4240"/>
                  </a:lnTo>
                  <a:lnTo>
                    <a:pt x="2208" y="4192"/>
                  </a:lnTo>
                  <a:lnTo>
                    <a:pt x="2222" y="4143"/>
                  </a:lnTo>
                  <a:lnTo>
                    <a:pt x="2255" y="3957"/>
                  </a:lnTo>
                  <a:lnTo>
                    <a:pt x="2288" y="3773"/>
                  </a:lnTo>
                  <a:lnTo>
                    <a:pt x="2319" y="3591"/>
                  </a:lnTo>
                  <a:lnTo>
                    <a:pt x="2352" y="3409"/>
                  </a:lnTo>
                  <a:lnTo>
                    <a:pt x="2387" y="3228"/>
                  </a:lnTo>
                  <a:lnTo>
                    <a:pt x="2425" y="3046"/>
                  </a:lnTo>
                  <a:lnTo>
                    <a:pt x="2445" y="2955"/>
                  </a:lnTo>
                  <a:lnTo>
                    <a:pt x="2466" y="2866"/>
                  </a:lnTo>
                  <a:lnTo>
                    <a:pt x="2489" y="2775"/>
                  </a:lnTo>
                  <a:lnTo>
                    <a:pt x="2513" y="2683"/>
                  </a:lnTo>
                  <a:lnTo>
                    <a:pt x="2691" y="2645"/>
                  </a:lnTo>
                  <a:lnTo>
                    <a:pt x="2784" y="2868"/>
                  </a:lnTo>
                  <a:lnTo>
                    <a:pt x="2792" y="2966"/>
                  </a:lnTo>
                  <a:lnTo>
                    <a:pt x="2805" y="3063"/>
                  </a:lnTo>
                  <a:lnTo>
                    <a:pt x="2819" y="3162"/>
                  </a:lnTo>
                  <a:lnTo>
                    <a:pt x="2836" y="3261"/>
                  </a:lnTo>
                  <a:lnTo>
                    <a:pt x="2856" y="3358"/>
                  </a:lnTo>
                  <a:lnTo>
                    <a:pt x="2877" y="3457"/>
                  </a:lnTo>
                  <a:lnTo>
                    <a:pt x="2900" y="3556"/>
                  </a:lnTo>
                  <a:lnTo>
                    <a:pt x="2926" y="3653"/>
                  </a:lnTo>
                  <a:lnTo>
                    <a:pt x="2953" y="3752"/>
                  </a:lnTo>
                  <a:lnTo>
                    <a:pt x="2980" y="3849"/>
                  </a:lnTo>
                  <a:lnTo>
                    <a:pt x="3009" y="3946"/>
                  </a:lnTo>
                  <a:lnTo>
                    <a:pt x="3040" y="4045"/>
                  </a:lnTo>
                  <a:lnTo>
                    <a:pt x="3100" y="4237"/>
                  </a:lnTo>
                  <a:lnTo>
                    <a:pt x="3164" y="4429"/>
                  </a:lnTo>
                  <a:lnTo>
                    <a:pt x="3168" y="4442"/>
                  </a:lnTo>
                  <a:lnTo>
                    <a:pt x="3172" y="4454"/>
                  </a:lnTo>
                  <a:lnTo>
                    <a:pt x="3184" y="4471"/>
                  </a:lnTo>
                  <a:lnTo>
                    <a:pt x="3191" y="4489"/>
                  </a:lnTo>
                  <a:lnTo>
                    <a:pt x="3195" y="4498"/>
                  </a:lnTo>
                  <a:lnTo>
                    <a:pt x="3199" y="4508"/>
                  </a:lnTo>
                  <a:lnTo>
                    <a:pt x="3203" y="4516"/>
                  </a:lnTo>
                  <a:lnTo>
                    <a:pt x="3211" y="4524"/>
                  </a:lnTo>
                  <a:lnTo>
                    <a:pt x="3218" y="4529"/>
                  </a:lnTo>
                  <a:lnTo>
                    <a:pt x="3228" y="4535"/>
                  </a:lnTo>
                  <a:lnTo>
                    <a:pt x="3238" y="4539"/>
                  </a:lnTo>
                  <a:lnTo>
                    <a:pt x="3248" y="4543"/>
                  </a:lnTo>
                  <a:lnTo>
                    <a:pt x="3257" y="4545"/>
                  </a:lnTo>
                  <a:lnTo>
                    <a:pt x="3269" y="4545"/>
                  </a:lnTo>
                  <a:lnTo>
                    <a:pt x="3317" y="4508"/>
                  </a:lnTo>
                  <a:lnTo>
                    <a:pt x="3300" y="4407"/>
                  </a:lnTo>
                  <a:lnTo>
                    <a:pt x="3280" y="4306"/>
                  </a:lnTo>
                  <a:lnTo>
                    <a:pt x="3259" y="4207"/>
                  </a:lnTo>
                  <a:lnTo>
                    <a:pt x="3236" y="4107"/>
                  </a:lnTo>
                  <a:lnTo>
                    <a:pt x="3185" y="3909"/>
                  </a:lnTo>
                  <a:lnTo>
                    <a:pt x="3135" y="3709"/>
                  </a:lnTo>
                  <a:lnTo>
                    <a:pt x="3083" y="3509"/>
                  </a:lnTo>
                  <a:lnTo>
                    <a:pt x="3059" y="3409"/>
                  </a:lnTo>
                  <a:lnTo>
                    <a:pt x="3036" y="3308"/>
                  </a:lnTo>
                  <a:lnTo>
                    <a:pt x="3015" y="3207"/>
                  </a:lnTo>
                  <a:lnTo>
                    <a:pt x="2995" y="3106"/>
                  </a:lnTo>
                  <a:lnTo>
                    <a:pt x="2978" y="3005"/>
                  </a:lnTo>
                  <a:lnTo>
                    <a:pt x="2963" y="2902"/>
                  </a:lnTo>
                  <a:lnTo>
                    <a:pt x="2959" y="2868"/>
                  </a:lnTo>
                  <a:lnTo>
                    <a:pt x="2957" y="2850"/>
                  </a:lnTo>
                  <a:lnTo>
                    <a:pt x="2953" y="2833"/>
                  </a:lnTo>
                  <a:lnTo>
                    <a:pt x="2949" y="2800"/>
                  </a:lnTo>
                  <a:lnTo>
                    <a:pt x="2945" y="2767"/>
                  </a:lnTo>
                  <a:lnTo>
                    <a:pt x="2941" y="2703"/>
                  </a:lnTo>
                  <a:lnTo>
                    <a:pt x="2941" y="2670"/>
                  </a:lnTo>
                  <a:lnTo>
                    <a:pt x="2941" y="2637"/>
                  </a:lnTo>
                  <a:lnTo>
                    <a:pt x="3007" y="2627"/>
                  </a:lnTo>
                  <a:lnTo>
                    <a:pt x="3073" y="2617"/>
                  </a:lnTo>
                  <a:lnTo>
                    <a:pt x="3141" y="2608"/>
                  </a:lnTo>
                  <a:lnTo>
                    <a:pt x="3209" y="2598"/>
                  </a:lnTo>
                  <a:lnTo>
                    <a:pt x="3242" y="2596"/>
                  </a:lnTo>
                  <a:lnTo>
                    <a:pt x="3275" y="2594"/>
                  </a:lnTo>
                  <a:lnTo>
                    <a:pt x="3310" y="2592"/>
                  </a:lnTo>
                  <a:lnTo>
                    <a:pt x="3343" y="2592"/>
                  </a:lnTo>
                  <a:lnTo>
                    <a:pt x="3377" y="2594"/>
                  </a:lnTo>
                  <a:lnTo>
                    <a:pt x="3410" y="2598"/>
                  </a:lnTo>
                  <a:lnTo>
                    <a:pt x="3445" y="2602"/>
                  </a:lnTo>
                  <a:lnTo>
                    <a:pt x="3478" y="2610"/>
                  </a:lnTo>
                  <a:lnTo>
                    <a:pt x="3513" y="2802"/>
                  </a:lnTo>
                  <a:lnTo>
                    <a:pt x="3533" y="2899"/>
                  </a:lnTo>
                  <a:lnTo>
                    <a:pt x="3552" y="2996"/>
                  </a:lnTo>
                  <a:lnTo>
                    <a:pt x="3571" y="3093"/>
                  </a:lnTo>
                  <a:lnTo>
                    <a:pt x="3593" y="3191"/>
                  </a:lnTo>
                  <a:lnTo>
                    <a:pt x="3616" y="3288"/>
                  </a:lnTo>
                  <a:lnTo>
                    <a:pt x="3637" y="3385"/>
                  </a:lnTo>
                  <a:lnTo>
                    <a:pt x="3662" y="3484"/>
                  </a:lnTo>
                  <a:lnTo>
                    <a:pt x="3688" y="3581"/>
                  </a:lnTo>
                  <a:lnTo>
                    <a:pt x="3715" y="3680"/>
                  </a:lnTo>
                  <a:lnTo>
                    <a:pt x="3742" y="3777"/>
                  </a:lnTo>
                  <a:lnTo>
                    <a:pt x="3769" y="3874"/>
                  </a:lnTo>
                  <a:lnTo>
                    <a:pt x="3800" y="3971"/>
                  </a:lnTo>
                  <a:lnTo>
                    <a:pt x="3831" y="4070"/>
                  </a:lnTo>
                  <a:lnTo>
                    <a:pt x="3864" y="4165"/>
                  </a:lnTo>
                  <a:lnTo>
                    <a:pt x="3880" y="4202"/>
                  </a:lnTo>
                  <a:lnTo>
                    <a:pt x="3893" y="4240"/>
                  </a:lnTo>
                  <a:lnTo>
                    <a:pt x="3920" y="4312"/>
                  </a:lnTo>
                  <a:lnTo>
                    <a:pt x="3947" y="4384"/>
                  </a:lnTo>
                  <a:lnTo>
                    <a:pt x="3961" y="4421"/>
                  </a:lnTo>
                  <a:lnTo>
                    <a:pt x="3975" y="4454"/>
                  </a:lnTo>
                  <a:lnTo>
                    <a:pt x="3990" y="4487"/>
                  </a:lnTo>
                  <a:lnTo>
                    <a:pt x="4006" y="4520"/>
                  </a:lnTo>
                  <a:lnTo>
                    <a:pt x="4025" y="4551"/>
                  </a:lnTo>
                  <a:lnTo>
                    <a:pt x="4044" y="4580"/>
                  </a:lnTo>
                  <a:lnTo>
                    <a:pt x="4066" y="4607"/>
                  </a:lnTo>
                  <a:lnTo>
                    <a:pt x="4091" y="4634"/>
                  </a:lnTo>
                  <a:lnTo>
                    <a:pt x="4104" y="4646"/>
                  </a:lnTo>
                  <a:lnTo>
                    <a:pt x="4118" y="4657"/>
                  </a:lnTo>
                  <a:lnTo>
                    <a:pt x="4134" y="4669"/>
                  </a:lnTo>
                  <a:lnTo>
                    <a:pt x="4149" y="4681"/>
                  </a:lnTo>
                  <a:lnTo>
                    <a:pt x="4159" y="4683"/>
                  </a:lnTo>
                  <a:lnTo>
                    <a:pt x="4170" y="4684"/>
                  </a:lnTo>
                  <a:lnTo>
                    <a:pt x="4180" y="4686"/>
                  </a:lnTo>
                  <a:lnTo>
                    <a:pt x="4186" y="4688"/>
                  </a:lnTo>
                  <a:lnTo>
                    <a:pt x="4201" y="4679"/>
                  </a:lnTo>
                  <a:lnTo>
                    <a:pt x="4221" y="4669"/>
                  </a:lnTo>
                  <a:lnTo>
                    <a:pt x="4238" y="4661"/>
                  </a:lnTo>
                  <a:lnTo>
                    <a:pt x="4256" y="4652"/>
                  </a:lnTo>
                  <a:lnTo>
                    <a:pt x="4271" y="4638"/>
                  </a:lnTo>
                  <a:lnTo>
                    <a:pt x="4279" y="4632"/>
                  </a:lnTo>
                  <a:lnTo>
                    <a:pt x="4285" y="4624"/>
                  </a:lnTo>
                  <a:lnTo>
                    <a:pt x="4291" y="4617"/>
                  </a:lnTo>
                  <a:lnTo>
                    <a:pt x="4296" y="4607"/>
                  </a:lnTo>
                  <a:lnTo>
                    <a:pt x="4298" y="4597"/>
                  </a:lnTo>
                  <a:lnTo>
                    <a:pt x="4302" y="4586"/>
                  </a:lnTo>
                  <a:lnTo>
                    <a:pt x="4304" y="4574"/>
                  </a:lnTo>
                  <a:lnTo>
                    <a:pt x="4306" y="4564"/>
                  </a:lnTo>
                  <a:lnTo>
                    <a:pt x="4304" y="4555"/>
                  </a:lnTo>
                  <a:lnTo>
                    <a:pt x="4302" y="4545"/>
                  </a:lnTo>
                  <a:lnTo>
                    <a:pt x="4252" y="4522"/>
                  </a:lnTo>
                  <a:lnTo>
                    <a:pt x="4244" y="4502"/>
                  </a:lnTo>
                  <a:lnTo>
                    <a:pt x="4236" y="4483"/>
                  </a:lnTo>
                  <a:lnTo>
                    <a:pt x="4230" y="4463"/>
                  </a:lnTo>
                  <a:lnTo>
                    <a:pt x="4223" y="4442"/>
                  </a:lnTo>
                  <a:lnTo>
                    <a:pt x="4215" y="4397"/>
                  </a:lnTo>
                  <a:lnTo>
                    <a:pt x="4207" y="4353"/>
                  </a:lnTo>
                  <a:lnTo>
                    <a:pt x="4199" y="4308"/>
                  </a:lnTo>
                  <a:lnTo>
                    <a:pt x="4190" y="4264"/>
                  </a:lnTo>
                  <a:lnTo>
                    <a:pt x="4186" y="4242"/>
                  </a:lnTo>
                  <a:lnTo>
                    <a:pt x="4178" y="4221"/>
                  </a:lnTo>
                  <a:lnTo>
                    <a:pt x="4170" y="4200"/>
                  </a:lnTo>
                  <a:lnTo>
                    <a:pt x="4163" y="4180"/>
                  </a:lnTo>
                  <a:lnTo>
                    <a:pt x="4135" y="4078"/>
                  </a:lnTo>
                  <a:lnTo>
                    <a:pt x="4108" y="3977"/>
                  </a:lnTo>
                  <a:lnTo>
                    <a:pt x="4054" y="3777"/>
                  </a:lnTo>
                  <a:lnTo>
                    <a:pt x="3998" y="3579"/>
                  </a:lnTo>
                  <a:lnTo>
                    <a:pt x="3945" y="3381"/>
                  </a:lnTo>
                  <a:lnTo>
                    <a:pt x="3918" y="3283"/>
                  </a:lnTo>
                  <a:lnTo>
                    <a:pt x="3895" y="3186"/>
                  </a:lnTo>
                  <a:lnTo>
                    <a:pt x="3872" y="3087"/>
                  </a:lnTo>
                  <a:lnTo>
                    <a:pt x="3850" y="2988"/>
                  </a:lnTo>
                  <a:lnTo>
                    <a:pt x="3831" y="2889"/>
                  </a:lnTo>
                  <a:lnTo>
                    <a:pt x="3812" y="2790"/>
                  </a:lnTo>
                  <a:lnTo>
                    <a:pt x="3796" y="2691"/>
                  </a:lnTo>
                  <a:lnTo>
                    <a:pt x="3783" y="2590"/>
                  </a:lnTo>
                  <a:lnTo>
                    <a:pt x="3769" y="2507"/>
                  </a:lnTo>
                  <a:lnTo>
                    <a:pt x="3755" y="2424"/>
                  </a:lnTo>
                  <a:lnTo>
                    <a:pt x="3744" y="2338"/>
                  </a:lnTo>
                  <a:lnTo>
                    <a:pt x="3734" y="2255"/>
                  </a:lnTo>
                  <a:lnTo>
                    <a:pt x="3715" y="2088"/>
                  </a:lnTo>
                  <a:lnTo>
                    <a:pt x="3699" y="1919"/>
                  </a:lnTo>
                  <a:lnTo>
                    <a:pt x="3686" y="1753"/>
                  </a:lnTo>
                  <a:lnTo>
                    <a:pt x="3670" y="1588"/>
                  </a:lnTo>
                  <a:lnTo>
                    <a:pt x="3655" y="1421"/>
                  </a:lnTo>
                  <a:lnTo>
                    <a:pt x="3637" y="1256"/>
                  </a:lnTo>
                  <a:lnTo>
                    <a:pt x="3639" y="1163"/>
                  </a:lnTo>
                  <a:lnTo>
                    <a:pt x="3639" y="1072"/>
                  </a:lnTo>
                  <a:lnTo>
                    <a:pt x="3637" y="979"/>
                  </a:lnTo>
                  <a:lnTo>
                    <a:pt x="3635" y="888"/>
                  </a:lnTo>
                  <a:lnTo>
                    <a:pt x="3635" y="799"/>
                  </a:lnTo>
                  <a:lnTo>
                    <a:pt x="3637" y="754"/>
                  </a:lnTo>
                  <a:lnTo>
                    <a:pt x="3639" y="709"/>
                  </a:lnTo>
                  <a:lnTo>
                    <a:pt x="3643" y="665"/>
                  </a:lnTo>
                  <a:lnTo>
                    <a:pt x="3649" y="620"/>
                  </a:lnTo>
                  <a:lnTo>
                    <a:pt x="3655" y="576"/>
                  </a:lnTo>
                  <a:lnTo>
                    <a:pt x="3662" y="533"/>
                  </a:lnTo>
                  <a:lnTo>
                    <a:pt x="3672" y="529"/>
                  </a:lnTo>
                  <a:lnTo>
                    <a:pt x="3682" y="529"/>
                  </a:lnTo>
                  <a:lnTo>
                    <a:pt x="3691" y="529"/>
                  </a:lnTo>
                  <a:lnTo>
                    <a:pt x="3703" y="533"/>
                  </a:lnTo>
                  <a:lnTo>
                    <a:pt x="3717" y="531"/>
                  </a:lnTo>
                  <a:lnTo>
                    <a:pt x="3728" y="527"/>
                  </a:lnTo>
                  <a:lnTo>
                    <a:pt x="3738" y="521"/>
                  </a:lnTo>
                  <a:lnTo>
                    <a:pt x="3748" y="516"/>
                  </a:lnTo>
                  <a:lnTo>
                    <a:pt x="3755" y="508"/>
                  </a:lnTo>
                  <a:lnTo>
                    <a:pt x="3763" y="498"/>
                  </a:lnTo>
                  <a:lnTo>
                    <a:pt x="3769" y="488"/>
                  </a:lnTo>
                  <a:lnTo>
                    <a:pt x="3777" y="477"/>
                  </a:lnTo>
                  <a:lnTo>
                    <a:pt x="3786" y="455"/>
                  </a:lnTo>
                  <a:lnTo>
                    <a:pt x="3796" y="432"/>
                  </a:lnTo>
                  <a:lnTo>
                    <a:pt x="3808" y="411"/>
                  </a:lnTo>
                  <a:lnTo>
                    <a:pt x="3814" y="401"/>
                  </a:lnTo>
                  <a:lnTo>
                    <a:pt x="3819" y="391"/>
                  </a:lnTo>
                  <a:lnTo>
                    <a:pt x="3825" y="386"/>
                  </a:lnTo>
                  <a:lnTo>
                    <a:pt x="3833" y="382"/>
                  </a:lnTo>
                  <a:lnTo>
                    <a:pt x="3839" y="374"/>
                  </a:lnTo>
                  <a:lnTo>
                    <a:pt x="3845" y="370"/>
                  </a:lnTo>
                  <a:lnTo>
                    <a:pt x="3849" y="362"/>
                  </a:lnTo>
                  <a:lnTo>
                    <a:pt x="3849" y="335"/>
                  </a:lnTo>
                  <a:lnTo>
                    <a:pt x="3845" y="326"/>
                  </a:lnTo>
                  <a:lnTo>
                    <a:pt x="3839" y="318"/>
                  </a:lnTo>
                  <a:lnTo>
                    <a:pt x="3831" y="308"/>
                  </a:lnTo>
                  <a:lnTo>
                    <a:pt x="3825" y="304"/>
                  </a:lnTo>
                  <a:lnTo>
                    <a:pt x="3819" y="298"/>
                  </a:lnTo>
                  <a:lnTo>
                    <a:pt x="3804" y="283"/>
                  </a:lnTo>
                  <a:lnTo>
                    <a:pt x="3786" y="267"/>
                  </a:lnTo>
                  <a:lnTo>
                    <a:pt x="3769" y="254"/>
                  </a:lnTo>
                  <a:lnTo>
                    <a:pt x="3752" y="240"/>
                  </a:lnTo>
                  <a:lnTo>
                    <a:pt x="3715" y="215"/>
                  </a:lnTo>
                  <a:lnTo>
                    <a:pt x="3678" y="192"/>
                  </a:lnTo>
                  <a:lnTo>
                    <a:pt x="3602" y="149"/>
                  </a:lnTo>
                  <a:lnTo>
                    <a:pt x="3567" y="128"/>
                  </a:lnTo>
                  <a:lnTo>
                    <a:pt x="3534" y="104"/>
                  </a:lnTo>
                  <a:lnTo>
                    <a:pt x="3505" y="91"/>
                  </a:lnTo>
                  <a:lnTo>
                    <a:pt x="3476" y="79"/>
                  </a:lnTo>
                  <a:lnTo>
                    <a:pt x="3447" y="68"/>
                  </a:lnTo>
                  <a:lnTo>
                    <a:pt x="3420" y="58"/>
                  </a:lnTo>
                  <a:lnTo>
                    <a:pt x="3391" y="48"/>
                  </a:lnTo>
                  <a:lnTo>
                    <a:pt x="3362" y="40"/>
                  </a:lnTo>
                  <a:lnTo>
                    <a:pt x="3333" y="35"/>
                  </a:lnTo>
                  <a:lnTo>
                    <a:pt x="3304" y="29"/>
                  </a:lnTo>
                  <a:lnTo>
                    <a:pt x="3246" y="19"/>
                  </a:lnTo>
                  <a:lnTo>
                    <a:pt x="3187" y="13"/>
                  </a:lnTo>
                  <a:lnTo>
                    <a:pt x="3129" y="9"/>
                  </a:lnTo>
                  <a:lnTo>
                    <a:pt x="3071" y="7"/>
                  </a:lnTo>
                  <a:lnTo>
                    <a:pt x="3013" y="7"/>
                  </a:lnTo>
                  <a:lnTo>
                    <a:pt x="2953" y="7"/>
                  </a:lnTo>
                  <a:lnTo>
                    <a:pt x="2836" y="9"/>
                  </a:lnTo>
                  <a:lnTo>
                    <a:pt x="2776" y="9"/>
                  </a:lnTo>
                  <a:lnTo>
                    <a:pt x="2718" y="7"/>
                  </a:lnTo>
                  <a:lnTo>
                    <a:pt x="2658" y="4"/>
                  </a:lnTo>
                  <a:lnTo>
                    <a:pt x="2600" y="0"/>
                  </a:lnTo>
                  <a:lnTo>
                    <a:pt x="2548" y="4"/>
                  </a:lnTo>
                  <a:lnTo>
                    <a:pt x="2497" y="6"/>
                  </a:lnTo>
                  <a:lnTo>
                    <a:pt x="2447" y="7"/>
                  </a:lnTo>
                  <a:lnTo>
                    <a:pt x="2398" y="9"/>
                  </a:lnTo>
                  <a:lnTo>
                    <a:pt x="2303" y="11"/>
                  </a:lnTo>
                  <a:lnTo>
                    <a:pt x="2208" y="11"/>
                  </a:lnTo>
                  <a:lnTo>
                    <a:pt x="2201" y="11"/>
                  </a:lnTo>
                  <a:lnTo>
                    <a:pt x="2193" y="13"/>
                  </a:lnTo>
                  <a:lnTo>
                    <a:pt x="2187" y="17"/>
                  </a:lnTo>
                  <a:lnTo>
                    <a:pt x="2181" y="21"/>
                  </a:lnTo>
                  <a:lnTo>
                    <a:pt x="2154" y="232"/>
                  </a:lnTo>
                  <a:lnTo>
                    <a:pt x="2313" y="271"/>
                  </a:lnTo>
                  <a:lnTo>
                    <a:pt x="2272" y="339"/>
                  </a:lnTo>
                  <a:lnTo>
                    <a:pt x="2230" y="407"/>
                  </a:lnTo>
                  <a:lnTo>
                    <a:pt x="2187" y="475"/>
                  </a:lnTo>
                  <a:lnTo>
                    <a:pt x="2142" y="545"/>
                  </a:lnTo>
                  <a:lnTo>
                    <a:pt x="2100" y="612"/>
                  </a:lnTo>
                  <a:lnTo>
                    <a:pt x="2057" y="684"/>
                  </a:lnTo>
                  <a:lnTo>
                    <a:pt x="2038" y="719"/>
                  </a:lnTo>
                  <a:lnTo>
                    <a:pt x="2016" y="758"/>
                  </a:lnTo>
                  <a:lnTo>
                    <a:pt x="1997" y="795"/>
                  </a:lnTo>
                  <a:lnTo>
                    <a:pt x="1980" y="834"/>
                  </a:lnTo>
                  <a:lnTo>
                    <a:pt x="1900" y="969"/>
                  </a:lnTo>
                  <a:lnTo>
                    <a:pt x="1823" y="1103"/>
                  </a:lnTo>
                  <a:lnTo>
                    <a:pt x="1747" y="1239"/>
                  </a:lnTo>
                  <a:lnTo>
                    <a:pt x="1673" y="1375"/>
                  </a:lnTo>
                  <a:lnTo>
                    <a:pt x="1528" y="1642"/>
                  </a:lnTo>
                  <a:lnTo>
                    <a:pt x="1454" y="1776"/>
                  </a:lnTo>
                  <a:lnTo>
                    <a:pt x="1379" y="1906"/>
                  </a:lnTo>
                  <a:lnTo>
                    <a:pt x="1359" y="1906"/>
                  </a:lnTo>
                  <a:lnTo>
                    <a:pt x="1340" y="1902"/>
                  </a:lnTo>
                  <a:lnTo>
                    <a:pt x="1320" y="1898"/>
                  </a:lnTo>
                  <a:lnTo>
                    <a:pt x="1303" y="1892"/>
                  </a:lnTo>
                  <a:lnTo>
                    <a:pt x="1266" y="1881"/>
                  </a:lnTo>
                  <a:lnTo>
                    <a:pt x="1231" y="1867"/>
                  </a:lnTo>
                  <a:lnTo>
                    <a:pt x="1212" y="1861"/>
                  </a:lnTo>
                  <a:lnTo>
                    <a:pt x="1194" y="1855"/>
                  </a:lnTo>
                  <a:lnTo>
                    <a:pt x="1175" y="1852"/>
                  </a:lnTo>
                  <a:lnTo>
                    <a:pt x="1158" y="1852"/>
                  </a:lnTo>
                  <a:lnTo>
                    <a:pt x="1138" y="1852"/>
                  </a:lnTo>
                  <a:lnTo>
                    <a:pt x="1119" y="1853"/>
                  </a:lnTo>
                  <a:lnTo>
                    <a:pt x="1099" y="1857"/>
                  </a:lnTo>
                  <a:lnTo>
                    <a:pt x="1080" y="1865"/>
                  </a:lnTo>
                  <a:lnTo>
                    <a:pt x="1059" y="1883"/>
                  </a:lnTo>
                  <a:lnTo>
                    <a:pt x="1039" y="1898"/>
                  </a:lnTo>
                  <a:lnTo>
                    <a:pt x="1022" y="1917"/>
                  </a:lnTo>
                  <a:lnTo>
                    <a:pt x="1004" y="1935"/>
                  </a:lnTo>
                  <a:lnTo>
                    <a:pt x="989" y="1952"/>
                  </a:lnTo>
                  <a:lnTo>
                    <a:pt x="973" y="1972"/>
                  </a:lnTo>
                  <a:lnTo>
                    <a:pt x="958" y="1993"/>
                  </a:lnTo>
                  <a:lnTo>
                    <a:pt x="944" y="2012"/>
                  </a:lnTo>
                  <a:lnTo>
                    <a:pt x="933" y="2034"/>
                  </a:lnTo>
                  <a:lnTo>
                    <a:pt x="921" y="2057"/>
                  </a:lnTo>
                  <a:lnTo>
                    <a:pt x="913" y="2078"/>
                  </a:lnTo>
                  <a:lnTo>
                    <a:pt x="904" y="2102"/>
                  </a:lnTo>
                  <a:lnTo>
                    <a:pt x="898" y="2125"/>
                  </a:lnTo>
                  <a:lnTo>
                    <a:pt x="890" y="2150"/>
                  </a:lnTo>
                  <a:lnTo>
                    <a:pt x="886" y="2173"/>
                  </a:lnTo>
                  <a:lnTo>
                    <a:pt x="884" y="2201"/>
                  </a:lnTo>
                  <a:lnTo>
                    <a:pt x="886" y="2220"/>
                  </a:lnTo>
                  <a:lnTo>
                    <a:pt x="890" y="2237"/>
                  </a:lnTo>
                  <a:lnTo>
                    <a:pt x="896" y="2257"/>
                  </a:lnTo>
                  <a:lnTo>
                    <a:pt x="900" y="2274"/>
                  </a:lnTo>
                  <a:lnTo>
                    <a:pt x="913" y="2305"/>
                  </a:lnTo>
                  <a:lnTo>
                    <a:pt x="927" y="2336"/>
                  </a:lnTo>
                  <a:lnTo>
                    <a:pt x="942" y="2365"/>
                  </a:lnTo>
                  <a:lnTo>
                    <a:pt x="962" y="2393"/>
                  </a:lnTo>
                  <a:lnTo>
                    <a:pt x="983" y="2420"/>
                  </a:lnTo>
                  <a:lnTo>
                    <a:pt x="1006" y="2449"/>
                  </a:lnTo>
                  <a:lnTo>
                    <a:pt x="983" y="2480"/>
                  </a:lnTo>
                  <a:lnTo>
                    <a:pt x="960" y="2513"/>
                  </a:lnTo>
                  <a:lnTo>
                    <a:pt x="936" y="2544"/>
                  </a:lnTo>
                  <a:lnTo>
                    <a:pt x="913" y="2579"/>
                  </a:lnTo>
                  <a:lnTo>
                    <a:pt x="873" y="2645"/>
                  </a:lnTo>
                  <a:lnTo>
                    <a:pt x="832" y="2712"/>
                  </a:lnTo>
                  <a:lnTo>
                    <a:pt x="793" y="2784"/>
                  </a:lnTo>
                  <a:lnTo>
                    <a:pt x="754" y="2854"/>
                  </a:lnTo>
                  <a:lnTo>
                    <a:pt x="737" y="2891"/>
                  </a:lnTo>
                  <a:lnTo>
                    <a:pt x="715" y="2926"/>
                  </a:lnTo>
                  <a:lnTo>
                    <a:pt x="677" y="2999"/>
                  </a:lnTo>
                  <a:lnTo>
                    <a:pt x="665" y="3032"/>
                  </a:lnTo>
                  <a:lnTo>
                    <a:pt x="651" y="3063"/>
                  </a:lnTo>
                  <a:lnTo>
                    <a:pt x="624" y="3125"/>
                  </a:lnTo>
                  <a:lnTo>
                    <a:pt x="597" y="3186"/>
                  </a:lnTo>
                  <a:lnTo>
                    <a:pt x="568" y="3244"/>
                  </a:lnTo>
                  <a:lnTo>
                    <a:pt x="541" y="3302"/>
                  </a:lnTo>
                  <a:lnTo>
                    <a:pt x="514" y="3360"/>
                  </a:lnTo>
                  <a:lnTo>
                    <a:pt x="487" y="3420"/>
                  </a:lnTo>
                  <a:lnTo>
                    <a:pt x="475" y="3451"/>
                  </a:lnTo>
                  <a:lnTo>
                    <a:pt x="461" y="3482"/>
                  </a:lnTo>
                  <a:lnTo>
                    <a:pt x="463" y="3494"/>
                  </a:lnTo>
                  <a:lnTo>
                    <a:pt x="467" y="3506"/>
                  </a:lnTo>
                  <a:lnTo>
                    <a:pt x="471" y="3515"/>
                  </a:lnTo>
                  <a:lnTo>
                    <a:pt x="477" y="3525"/>
                  </a:lnTo>
                  <a:lnTo>
                    <a:pt x="634" y="3602"/>
                  </a:lnTo>
                  <a:lnTo>
                    <a:pt x="634" y="3632"/>
                  </a:lnTo>
                  <a:lnTo>
                    <a:pt x="630" y="3657"/>
                  </a:lnTo>
                  <a:lnTo>
                    <a:pt x="626" y="3684"/>
                  </a:lnTo>
                  <a:lnTo>
                    <a:pt x="617" y="3709"/>
                  </a:lnTo>
                  <a:lnTo>
                    <a:pt x="607" y="3734"/>
                  </a:lnTo>
                  <a:lnTo>
                    <a:pt x="595" y="3760"/>
                  </a:lnTo>
                  <a:lnTo>
                    <a:pt x="584" y="3785"/>
                  </a:lnTo>
                  <a:lnTo>
                    <a:pt x="568" y="3808"/>
                  </a:lnTo>
                  <a:lnTo>
                    <a:pt x="537" y="3855"/>
                  </a:lnTo>
                  <a:lnTo>
                    <a:pt x="506" y="3901"/>
                  </a:lnTo>
                  <a:lnTo>
                    <a:pt x="475" y="3948"/>
                  </a:lnTo>
                  <a:lnTo>
                    <a:pt x="461" y="3969"/>
                  </a:lnTo>
                  <a:lnTo>
                    <a:pt x="448" y="3992"/>
                  </a:lnTo>
                  <a:lnTo>
                    <a:pt x="425" y="4019"/>
                  </a:lnTo>
                  <a:lnTo>
                    <a:pt x="399" y="4047"/>
                  </a:lnTo>
                  <a:lnTo>
                    <a:pt x="374" y="4072"/>
                  </a:lnTo>
                  <a:lnTo>
                    <a:pt x="351" y="4097"/>
                  </a:lnTo>
                  <a:lnTo>
                    <a:pt x="326" y="4120"/>
                  </a:lnTo>
                  <a:lnTo>
                    <a:pt x="301" y="4142"/>
                  </a:lnTo>
                  <a:lnTo>
                    <a:pt x="275" y="4163"/>
                  </a:lnTo>
                  <a:lnTo>
                    <a:pt x="250" y="4182"/>
                  </a:lnTo>
                  <a:lnTo>
                    <a:pt x="223" y="4202"/>
                  </a:lnTo>
                  <a:lnTo>
                    <a:pt x="198" y="4219"/>
                  </a:lnTo>
                  <a:lnTo>
                    <a:pt x="171" y="4237"/>
                  </a:lnTo>
                  <a:lnTo>
                    <a:pt x="142" y="4252"/>
                  </a:lnTo>
                  <a:lnTo>
                    <a:pt x="113" y="4268"/>
                  </a:lnTo>
                  <a:lnTo>
                    <a:pt x="83" y="4281"/>
                  </a:lnTo>
                  <a:lnTo>
                    <a:pt x="52" y="4295"/>
                  </a:lnTo>
                  <a:lnTo>
                    <a:pt x="19" y="4306"/>
                  </a:lnTo>
                  <a:lnTo>
                    <a:pt x="12" y="4312"/>
                  </a:lnTo>
                  <a:lnTo>
                    <a:pt x="6" y="4318"/>
                  </a:lnTo>
                  <a:lnTo>
                    <a:pt x="0" y="4324"/>
                  </a:lnTo>
                  <a:lnTo>
                    <a:pt x="0" y="4361"/>
                  </a:lnTo>
                  <a:lnTo>
                    <a:pt x="2" y="4397"/>
                  </a:lnTo>
                  <a:lnTo>
                    <a:pt x="8" y="4436"/>
                  </a:lnTo>
                  <a:lnTo>
                    <a:pt x="14" y="4473"/>
                  </a:lnTo>
                  <a:lnTo>
                    <a:pt x="23" y="4510"/>
                  </a:lnTo>
                  <a:lnTo>
                    <a:pt x="35" y="4547"/>
                  </a:lnTo>
                  <a:lnTo>
                    <a:pt x="60" y="4622"/>
                  </a:lnTo>
                  <a:lnTo>
                    <a:pt x="87" y="4696"/>
                  </a:lnTo>
                  <a:lnTo>
                    <a:pt x="113" y="4770"/>
                  </a:lnTo>
                  <a:lnTo>
                    <a:pt x="124" y="4807"/>
                  </a:lnTo>
                  <a:lnTo>
                    <a:pt x="136" y="4842"/>
                  </a:lnTo>
                  <a:lnTo>
                    <a:pt x="144" y="4878"/>
                  </a:lnTo>
                  <a:lnTo>
                    <a:pt x="149" y="4915"/>
                  </a:lnTo>
                  <a:lnTo>
                    <a:pt x="202" y="4929"/>
                  </a:lnTo>
                  <a:lnTo>
                    <a:pt x="250" y="4902"/>
                  </a:lnTo>
                  <a:lnTo>
                    <a:pt x="221" y="4717"/>
                  </a:lnTo>
                  <a:lnTo>
                    <a:pt x="607" y="4516"/>
                  </a:lnTo>
                  <a:lnTo>
                    <a:pt x="613" y="4522"/>
                  </a:lnTo>
                  <a:lnTo>
                    <a:pt x="617" y="4529"/>
                  </a:lnTo>
                  <a:lnTo>
                    <a:pt x="619" y="4535"/>
                  </a:lnTo>
                  <a:lnTo>
                    <a:pt x="620" y="4543"/>
                  </a:lnTo>
                  <a:lnTo>
                    <a:pt x="622" y="4558"/>
                  </a:lnTo>
                  <a:lnTo>
                    <a:pt x="622" y="4574"/>
                  </a:lnTo>
                  <a:lnTo>
                    <a:pt x="620" y="4591"/>
                  </a:lnTo>
                  <a:lnTo>
                    <a:pt x="620" y="4607"/>
                  </a:lnTo>
                  <a:lnTo>
                    <a:pt x="622" y="4624"/>
                  </a:lnTo>
                  <a:lnTo>
                    <a:pt x="624" y="4632"/>
                  </a:lnTo>
                  <a:lnTo>
                    <a:pt x="628" y="4638"/>
                  </a:lnTo>
                  <a:lnTo>
                    <a:pt x="642" y="4652"/>
                  </a:lnTo>
                  <a:lnTo>
                    <a:pt x="655" y="4665"/>
                  </a:lnTo>
                  <a:lnTo>
                    <a:pt x="673" y="4679"/>
                  </a:lnTo>
                  <a:lnTo>
                    <a:pt x="692" y="4688"/>
                  </a:lnTo>
                  <a:lnTo>
                    <a:pt x="712" y="4698"/>
                  </a:lnTo>
                  <a:lnTo>
                    <a:pt x="721" y="4700"/>
                  </a:lnTo>
                  <a:lnTo>
                    <a:pt x="733" y="4702"/>
                  </a:lnTo>
                  <a:lnTo>
                    <a:pt x="745" y="4704"/>
                  </a:lnTo>
                  <a:lnTo>
                    <a:pt x="756" y="4704"/>
                  </a:lnTo>
                  <a:lnTo>
                    <a:pt x="768" y="4704"/>
                  </a:lnTo>
                  <a:lnTo>
                    <a:pt x="779" y="4702"/>
                  </a:lnTo>
                  <a:lnTo>
                    <a:pt x="797" y="4696"/>
                  </a:lnTo>
                  <a:lnTo>
                    <a:pt x="812" y="4690"/>
                  </a:lnTo>
                  <a:lnTo>
                    <a:pt x="826" y="4684"/>
                  </a:lnTo>
                  <a:lnTo>
                    <a:pt x="838" y="4679"/>
                  </a:lnTo>
                  <a:lnTo>
                    <a:pt x="861" y="4665"/>
                  </a:lnTo>
                  <a:lnTo>
                    <a:pt x="884" y="4650"/>
                  </a:lnTo>
                  <a:lnTo>
                    <a:pt x="1064" y="4237"/>
                  </a:lnTo>
                  <a:lnTo>
                    <a:pt x="1105" y="4237"/>
                  </a:lnTo>
                  <a:lnTo>
                    <a:pt x="1146" y="4237"/>
                  </a:lnTo>
                  <a:lnTo>
                    <a:pt x="1189" y="4233"/>
                  </a:lnTo>
                  <a:lnTo>
                    <a:pt x="1231" y="4229"/>
                  </a:lnTo>
                  <a:lnTo>
                    <a:pt x="1315" y="4219"/>
                  </a:lnTo>
                  <a:lnTo>
                    <a:pt x="1400" y="4207"/>
                  </a:lnTo>
                  <a:lnTo>
                    <a:pt x="1485" y="4200"/>
                  </a:lnTo>
                  <a:lnTo>
                    <a:pt x="1528" y="4196"/>
                  </a:lnTo>
                  <a:lnTo>
                    <a:pt x="1570" y="4196"/>
                  </a:lnTo>
                  <a:lnTo>
                    <a:pt x="1611" y="4194"/>
                  </a:lnTo>
                  <a:lnTo>
                    <a:pt x="1652" y="4196"/>
                  </a:lnTo>
                  <a:lnTo>
                    <a:pt x="1693" y="4202"/>
                  </a:lnTo>
                  <a:lnTo>
                    <a:pt x="1731" y="4207"/>
                  </a:lnTo>
                  <a:lnTo>
                    <a:pt x="1671" y="4925"/>
                  </a:lnTo>
                  <a:lnTo>
                    <a:pt x="1801" y="49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7">
              <a:extLst>
                <a:ext uri="{FF2B5EF4-FFF2-40B4-BE49-F238E27FC236}">
                  <a16:creationId xmlns:a16="http://schemas.microsoft.com/office/drawing/2014/main" id="{1ABF60EE-CD0E-4B13-A671-C8EE4B59A73F}"/>
                </a:ext>
              </a:extLst>
            </p:cNvPr>
            <p:cNvSpPr>
              <a:spLocks/>
            </p:cNvSpPr>
            <p:nvPr/>
          </p:nvSpPr>
          <p:spPr bwMode="auto">
            <a:xfrm>
              <a:off x="2586" y="1505"/>
              <a:ext cx="1149" cy="2369"/>
            </a:xfrm>
            <a:custGeom>
              <a:avLst/>
              <a:gdLst>
                <a:gd name="T0" fmla="*/ 2 w 2297"/>
                <a:gd name="T1" fmla="*/ 74 h 4737"/>
                <a:gd name="T2" fmla="*/ 3 w 2297"/>
                <a:gd name="T3" fmla="*/ 73 h 4737"/>
                <a:gd name="T4" fmla="*/ 4 w 2297"/>
                <a:gd name="T5" fmla="*/ 68 h 4737"/>
                <a:gd name="T6" fmla="*/ 6 w 2297"/>
                <a:gd name="T7" fmla="*/ 58 h 4737"/>
                <a:gd name="T8" fmla="*/ 9 w 2297"/>
                <a:gd name="T9" fmla="*/ 45 h 4737"/>
                <a:gd name="T10" fmla="*/ 11 w 2297"/>
                <a:gd name="T11" fmla="*/ 35 h 4737"/>
                <a:gd name="T12" fmla="*/ 14 w 2297"/>
                <a:gd name="T13" fmla="*/ 27 h 4737"/>
                <a:gd name="T14" fmla="*/ 17 w 2297"/>
                <a:gd name="T15" fmla="*/ 20 h 4737"/>
                <a:gd name="T16" fmla="*/ 20 w 2297"/>
                <a:gd name="T17" fmla="*/ 14 h 4737"/>
                <a:gd name="T18" fmla="*/ 22 w 2297"/>
                <a:gd name="T19" fmla="*/ 10 h 4737"/>
                <a:gd name="T20" fmla="*/ 25 w 2297"/>
                <a:gd name="T21" fmla="*/ 6 h 4737"/>
                <a:gd name="T22" fmla="*/ 26 w 2297"/>
                <a:gd name="T23" fmla="*/ 5 h 4737"/>
                <a:gd name="T24" fmla="*/ 27 w 2297"/>
                <a:gd name="T25" fmla="*/ 6 h 4737"/>
                <a:gd name="T26" fmla="*/ 26 w 2297"/>
                <a:gd name="T27" fmla="*/ 7 h 4737"/>
                <a:gd name="T28" fmla="*/ 26 w 2297"/>
                <a:gd name="T29" fmla="*/ 12 h 4737"/>
                <a:gd name="T30" fmla="*/ 27 w 2297"/>
                <a:gd name="T31" fmla="*/ 23 h 4737"/>
                <a:gd name="T32" fmla="*/ 29 w 2297"/>
                <a:gd name="T33" fmla="*/ 40 h 4737"/>
                <a:gd name="T34" fmla="*/ 33 w 2297"/>
                <a:gd name="T35" fmla="*/ 57 h 4737"/>
                <a:gd name="T36" fmla="*/ 35 w 2297"/>
                <a:gd name="T37" fmla="*/ 64 h 4737"/>
                <a:gd name="T38" fmla="*/ 35 w 2297"/>
                <a:gd name="T39" fmla="*/ 61 h 4737"/>
                <a:gd name="T40" fmla="*/ 31 w 2297"/>
                <a:gd name="T41" fmla="*/ 48 h 4737"/>
                <a:gd name="T42" fmla="*/ 29 w 2297"/>
                <a:gd name="T43" fmla="*/ 38 h 4737"/>
                <a:gd name="T44" fmla="*/ 28 w 2297"/>
                <a:gd name="T45" fmla="*/ 26 h 4737"/>
                <a:gd name="T46" fmla="*/ 27 w 2297"/>
                <a:gd name="T47" fmla="*/ 14 h 4737"/>
                <a:gd name="T48" fmla="*/ 28 w 2297"/>
                <a:gd name="T49" fmla="*/ 8 h 4737"/>
                <a:gd name="T50" fmla="*/ 28 w 2297"/>
                <a:gd name="T51" fmla="*/ 6 h 4737"/>
                <a:gd name="T52" fmla="*/ 30 w 2297"/>
                <a:gd name="T53" fmla="*/ 5 h 4737"/>
                <a:gd name="T54" fmla="*/ 30 w 2297"/>
                <a:gd name="T55" fmla="*/ 4 h 4737"/>
                <a:gd name="T56" fmla="*/ 28 w 2297"/>
                <a:gd name="T57" fmla="*/ 2 h 4737"/>
                <a:gd name="T58" fmla="*/ 23 w 2297"/>
                <a:gd name="T59" fmla="*/ 1 h 4737"/>
                <a:gd name="T60" fmla="*/ 18 w 2297"/>
                <a:gd name="T61" fmla="*/ 1 h 4737"/>
                <a:gd name="T62" fmla="*/ 8 w 2297"/>
                <a:gd name="T63" fmla="*/ 1 h 4737"/>
                <a:gd name="T64" fmla="*/ 9 w 2297"/>
                <a:gd name="T65" fmla="*/ 2 h 4737"/>
                <a:gd name="T66" fmla="*/ 11 w 2297"/>
                <a:gd name="T67" fmla="*/ 4 h 4737"/>
                <a:gd name="T68" fmla="*/ 8 w 2297"/>
                <a:gd name="T69" fmla="*/ 8 h 4737"/>
                <a:gd name="T70" fmla="*/ 7 w 2297"/>
                <a:gd name="T71" fmla="*/ 9 h 4737"/>
                <a:gd name="T72" fmla="*/ 8 w 2297"/>
                <a:gd name="T73" fmla="*/ 9 h 4737"/>
                <a:gd name="T74" fmla="*/ 10 w 2297"/>
                <a:gd name="T75" fmla="*/ 7 h 4737"/>
                <a:gd name="T76" fmla="*/ 12 w 2297"/>
                <a:gd name="T77" fmla="*/ 4 h 4737"/>
                <a:gd name="T78" fmla="*/ 13 w 2297"/>
                <a:gd name="T79" fmla="*/ 2 h 4737"/>
                <a:gd name="T80" fmla="*/ 15 w 2297"/>
                <a:gd name="T81" fmla="*/ 2 h 4737"/>
                <a:gd name="T82" fmla="*/ 19 w 2297"/>
                <a:gd name="T83" fmla="*/ 2 h 4737"/>
                <a:gd name="T84" fmla="*/ 22 w 2297"/>
                <a:gd name="T85" fmla="*/ 1 h 4737"/>
                <a:gd name="T86" fmla="*/ 24 w 2297"/>
                <a:gd name="T87" fmla="*/ 1 h 4737"/>
                <a:gd name="T88" fmla="*/ 26 w 2297"/>
                <a:gd name="T89" fmla="*/ 2 h 4737"/>
                <a:gd name="T90" fmla="*/ 27 w 2297"/>
                <a:gd name="T91" fmla="*/ 4 h 4737"/>
                <a:gd name="T92" fmla="*/ 27 w 2297"/>
                <a:gd name="T93" fmla="*/ 4 h 4737"/>
                <a:gd name="T94" fmla="*/ 22 w 2297"/>
                <a:gd name="T95" fmla="*/ 4 h 4737"/>
                <a:gd name="T96" fmla="*/ 18 w 2297"/>
                <a:gd name="T97" fmla="*/ 10 h 4737"/>
                <a:gd name="T98" fmla="*/ 16 w 2297"/>
                <a:gd name="T99" fmla="*/ 15 h 4737"/>
                <a:gd name="T100" fmla="*/ 16 w 2297"/>
                <a:gd name="T101" fmla="*/ 15 h 4737"/>
                <a:gd name="T102" fmla="*/ 12 w 2297"/>
                <a:gd name="T103" fmla="*/ 25 h 4737"/>
                <a:gd name="T104" fmla="*/ 8 w 2297"/>
                <a:gd name="T105" fmla="*/ 35 h 4737"/>
                <a:gd name="T106" fmla="*/ 9 w 2297"/>
                <a:gd name="T107" fmla="*/ 37 h 4737"/>
                <a:gd name="T108" fmla="*/ 9 w 2297"/>
                <a:gd name="T109" fmla="*/ 39 h 4737"/>
                <a:gd name="T110" fmla="*/ 9 w 2297"/>
                <a:gd name="T111" fmla="*/ 40 h 4737"/>
                <a:gd name="T112" fmla="*/ 7 w 2297"/>
                <a:gd name="T113" fmla="*/ 41 h 4737"/>
                <a:gd name="T114" fmla="*/ 4 w 2297"/>
                <a:gd name="T115" fmla="*/ 50 h 4737"/>
                <a:gd name="T116" fmla="*/ 3 w 2297"/>
                <a:gd name="T117" fmla="*/ 57 h 4737"/>
                <a:gd name="T118" fmla="*/ 0 w 2297"/>
                <a:gd name="T119" fmla="*/ 74 h 473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297" h="4737">
                  <a:moveTo>
                    <a:pt x="11" y="4737"/>
                  </a:moveTo>
                  <a:lnTo>
                    <a:pt x="75" y="4702"/>
                  </a:lnTo>
                  <a:lnTo>
                    <a:pt x="81" y="4704"/>
                  </a:lnTo>
                  <a:lnTo>
                    <a:pt x="83" y="4706"/>
                  </a:lnTo>
                  <a:lnTo>
                    <a:pt x="85" y="4708"/>
                  </a:lnTo>
                  <a:lnTo>
                    <a:pt x="89" y="4710"/>
                  </a:lnTo>
                  <a:lnTo>
                    <a:pt x="93" y="4716"/>
                  </a:lnTo>
                  <a:lnTo>
                    <a:pt x="98" y="4720"/>
                  </a:lnTo>
                  <a:lnTo>
                    <a:pt x="104" y="4722"/>
                  </a:lnTo>
                  <a:lnTo>
                    <a:pt x="120" y="4693"/>
                  </a:lnTo>
                  <a:lnTo>
                    <a:pt x="133" y="4662"/>
                  </a:lnTo>
                  <a:lnTo>
                    <a:pt x="147" y="4629"/>
                  </a:lnTo>
                  <a:lnTo>
                    <a:pt x="160" y="4598"/>
                  </a:lnTo>
                  <a:lnTo>
                    <a:pt x="172" y="4565"/>
                  </a:lnTo>
                  <a:lnTo>
                    <a:pt x="184" y="4532"/>
                  </a:lnTo>
                  <a:lnTo>
                    <a:pt x="205" y="4466"/>
                  </a:lnTo>
                  <a:lnTo>
                    <a:pt x="223" y="4398"/>
                  </a:lnTo>
                  <a:lnTo>
                    <a:pt x="238" y="4328"/>
                  </a:lnTo>
                  <a:lnTo>
                    <a:pt x="254" y="4258"/>
                  </a:lnTo>
                  <a:lnTo>
                    <a:pt x="267" y="4187"/>
                  </a:lnTo>
                  <a:lnTo>
                    <a:pt x="318" y="3902"/>
                  </a:lnTo>
                  <a:lnTo>
                    <a:pt x="329" y="3830"/>
                  </a:lnTo>
                  <a:lnTo>
                    <a:pt x="345" y="3758"/>
                  </a:lnTo>
                  <a:lnTo>
                    <a:pt x="360" y="3690"/>
                  </a:lnTo>
                  <a:lnTo>
                    <a:pt x="378" y="3620"/>
                  </a:lnTo>
                  <a:lnTo>
                    <a:pt x="413" y="3419"/>
                  </a:lnTo>
                  <a:lnTo>
                    <a:pt x="447" y="3219"/>
                  </a:lnTo>
                  <a:lnTo>
                    <a:pt x="486" y="3021"/>
                  </a:lnTo>
                  <a:lnTo>
                    <a:pt x="506" y="2922"/>
                  </a:lnTo>
                  <a:lnTo>
                    <a:pt x="527" y="2823"/>
                  </a:lnTo>
                  <a:lnTo>
                    <a:pt x="548" y="2725"/>
                  </a:lnTo>
                  <a:lnTo>
                    <a:pt x="571" y="2626"/>
                  </a:lnTo>
                  <a:lnTo>
                    <a:pt x="597" y="2527"/>
                  </a:lnTo>
                  <a:lnTo>
                    <a:pt x="624" y="2428"/>
                  </a:lnTo>
                  <a:lnTo>
                    <a:pt x="651" y="2329"/>
                  </a:lnTo>
                  <a:lnTo>
                    <a:pt x="680" y="2230"/>
                  </a:lnTo>
                  <a:lnTo>
                    <a:pt x="711" y="2131"/>
                  </a:lnTo>
                  <a:lnTo>
                    <a:pt x="744" y="2032"/>
                  </a:lnTo>
                  <a:lnTo>
                    <a:pt x="769" y="1949"/>
                  </a:lnTo>
                  <a:lnTo>
                    <a:pt x="793" y="1867"/>
                  </a:lnTo>
                  <a:lnTo>
                    <a:pt x="820" y="1788"/>
                  </a:lnTo>
                  <a:lnTo>
                    <a:pt x="847" y="1708"/>
                  </a:lnTo>
                  <a:lnTo>
                    <a:pt x="876" y="1629"/>
                  </a:lnTo>
                  <a:lnTo>
                    <a:pt x="905" y="1553"/>
                  </a:lnTo>
                  <a:lnTo>
                    <a:pt x="936" y="1476"/>
                  </a:lnTo>
                  <a:lnTo>
                    <a:pt x="967" y="1402"/>
                  </a:lnTo>
                  <a:lnTo>
                    <a:pt x="998" y="1328"/>
                  </a:lnTo>
                  <a:lnTo>
                    <a:pt x="1031" y="1255"/>
                  </a:lnTo>
                  <a:lnTo>
                    <a:pt x="1064" y="1183"/>
                  </a:lnTo>
                  <a:lnTo>
                    <a:pt x="1097" y="1111"/>
                  </a:lnTo>
                  <a:lnTo>
                    <a:pt x="1130" y="1041"/>
                  </a:lnTo>
                  <a:lnTo>
                    <a:pt x="1165" y="972"/>
                  </a:lnTo>
                  <a:lnTo>
                    <a:pt x="1200" y="906"/>
                  </a:lnTo>
                  <a:lnTo>
                    <a:pt x="1235" y="838"/>
                  </a:lnTo>
                  <a:lnTo>
                    <a:pt x="1260" y="803"/>
                  </a:lnTo>
                  <a:lnTo>
                    <a:pt x="1285" y="768"/>
                  </a:lnTo>
                  <a:lnTo>
                    <a:pt x="1308" y="733"/>
                  </a:lnTo>
                  <a:lnTo>
                    <a:pt x="1330" y="698"/>
                  </a:lnTo>
                  <a:lnTo>
                    <a:pt x="1372" y="626"/>
                  </a:lnTo>
                  <a:lnTo>
                    <a:pt x="1394" y="590"/>
                  </a:lnTo>
                  <a:lnTo>
                    <a:pt x="1415" y="555"/>
                  </a:lnTo>
                  <a:lnTo>
                    <a:pt x="1458" y="481"/>
                  </a:lnTo>
                  <a:lnTo>
                    <a:pt x="1481" y="446"/>
                  </a:lnTo>
                  <a:lnTo>
                    <a:pt x="1504" y="411"/>
                  </a:lnTo>
                  <a:lnTo>
                    <a:pt x="1529" y="378"/>
                  </a:lnTo>
                  <a:lnTo>
                    <a:pt x="1554" y="343"/>
                  </a:lnTo>
                  <a:lnTo>
                    <a:pt x="1582" y="310"/>
                  </a:lnTo>
                  <a:lnTo>
                    <a:pt x="1611" y="277"/>
                  </a:lnTo>
                  <a:lnTo>
                    <a:pt x="1624" y="279"/>
                  </a:lnTo>
                  <a:lnTo>
                    <a:pt x="1636" y="283"/>
                  </a:lnTo>
                  <a:lnTo>
                    <a:pt x="1648" y="289"/>
                  </a:lnTo>
                  <a:lnTo>
                    <a:pt x="1659" y="297"/>
                  </a:lnTo>
                  <a:lnTo>
                    <a:pt x="1669" y="307"/>
                  </a:lnTo>
                  <a:lnTo>
                    <a:pt x="1677" y="316"/>
                  </a:lnTo>
                  <a:lnTo>
                    <a:pt x="1684" y="328"/>
                  </a:lnTo>
                  <a:lnTo>
                    <a:pt x="1688" y="341"/>
                  </a:lnTo>
                  <a:lnTo>
                    <a:pt x="1688" y="351"/>
                  </a:lnTo>
                  <a:lnTo>
                    <a:pt x="1688" y="359"/>
                  </a:lnTo>
                  <a:lnTo>
                    <a:pt x="1688" y="369"/>
                  </a:lnTo>
                  <a:lnTo>
                    <a:pt x="1686" y="376"/>
                  </a:lnTo>
                  <a:lnTo>
                    <a:pt x="1679" y="390"/>
                  </a:lnTo>
                  <a:lnTo>
                    <a:pt x="1671" y="402"/>
                  </a:lnTo>
                  <a:lnTo>
                    <a:pt x="1661" y="415"/>
                  </a:lnTo>
                  <a:lnTo>
                    <a:pt x="1651" y="427"/>
                  </a:lnTo>
                  <a:lnTo>
                    <a:pt x="1642" y="440"/>
                  </a:lnTo>
                  <a:lnTo>
                    <a:pt x="1632" y="458"/>
                  </a:lnTo>
                  <a:lnTo>
                    <a:pt x="1632" y="456"/>
                  </a:lnTo>
                  <a:lnTo>
                    <a:pt x="1663" y="510"/>
                  </a:lnTo>
                  <a:lnTo>
                    <a:pt x="1657" y="634"/>
                  </a:lnTo>
                  <a:lnTo>
                    <a:pt x="1653" y="758"/>
                  </a:lnTo>
                  <a:lnTo>
                    <a:pt x="1651" y="882"/>
                  </a:lnTo>
                  <a:lnTo>
                    <a:pt x="1653" y="1007"/>
                  </a:lnTo>
                  <a:lnTo>
                    <a:pt x="1655" y="1131"/>
                  </a:lnTo>
                  <a:lnTo>
                    <a:pt x="1661" y="1255"/>
                  </a:lnTo>
                  <a:lnTo>
                    <a:pt x="1671" y="1381"/>
                  </a:lnTo>
                  <a:lnTo>
                    <a:pt x="1675" y="1445"/>
                  </a:lnTo>
                  <a:lnTo>
                    <a:pt x="1680" y="1509"/>
                  </a:lnTo>
                  <a:lnTo>
                    <a:pt x="1708" y="1720"/>
                  </a:lnTo>
                  <a:lnTo>
                    <a:pt x="1735" y="1929"/>
                  </a:lnTo>
                  <a:lnTo>
                    <a:pt x="1766" y="2141"/>
                  </a:lnTo>
                  <a:lnTo>
                    <a:pt x="1797" y="2350"/>
                  </a:lnTo>
                  <a:lnTo>
                    <a:pt x="1834" y="2560"/>
                  </a:lnTo>
                  <a:lnTo>
                    <a:pt x="1872" y="2769"/>
                  </a:lnTo>
                  <a:lnTo>
                    <a:pt x="1915" y="2979"/>
                  </a:lnTo>
                  <a:lnTo>
                    <a:pt x="1960" y="3186"/>
                  </a:lnTo>
                  <a:lnTo>
                    <a:pt x="1993" y="3328"/>
                  </a:lnTo>
                  <a:lnTo>
                    <a:pt x="2028" y="3467"/>
                  </a:lnTo>
                  <a:lnTo>
                    <a:pt x="2064" y="3605"/>
                  </a:lnTo>
                  <a:lnTo>
                    <a:pt x="2103" y="3743"/>
                  </a:lnTo>
                  <a:lnTo>
                    <a:pt x="2124" y="3810"/>
                  </a:lnTo>
                  <a:lnTo>
                    <a:pt x="2146" y="3878"/>
                  </a:lnTo>
                  <a:lnTo>
                    <a:pt x="2169" y="3946"/>
                  </a:lnTo>
                  <a:lnTo>
                    <a:pt x="2192" y="4012"/>
                  </a:lnTo>
                  <a:lnTo>
                    <a:pt x="2216" y="4078"/>
                  </a:lnTo>
                  <a:lnTo>
                    <a:pt x="2243" y="4144"/>
                  </a:lnTo>
                  <a:lnTo>
                    <a:pt x="2270" y="4210"/>
                  </a:lnTo>
                  <a:lnTo>
                    <a:pt x="2297" y="4276"/>
                  </a:lnTo>
                  <a:lnTo>
                    <a:pt x="2274" y="4179"/>
                  </a:lnTo>
                  <a:lnTo>
                    <a:pt x="2249" y="4082"/>
                  </a:lnTo>
                  <a:lnTo>
                    <a:pt x="2196" y="3888"/>
                  </a:lnTo>
                  <a:lnTo>
                    <a:pt x="2142" y="3696"/>
                  </a:lnTo>
                  <a:lnTo>
                    <a:pt x="2086" y="3504"/>
                  </a:lnTo>
                  <a:lnTo>
                    <a:pt x="2031" y="3310"/>
                  </a:lnTo>
                  <a:lnTo>
                    <a:pt x="2006" y="3213"/>
                  </a:lnTo>
                  <a:lnTo>
                    <a:pt x="1983" y="3116"/>
                  </a:lnTo>
                  <a:lnTo>
                    <a:pt x="1960" y="3019"/>
                  </a:lnTo>
                  <a:lnTo>
                    <a:pt x="1936" y="2922"/>
                  </a:lnTo>
                  <a:lnTo>
                    <a:pt x="1917" y="2823"/>
                  </a:lnTo>
                  <a:lnTo>
                    <a:pt x="1900" y="2726"/>
                  </a:lnTo>
                  <a:lnTo>
                    <a:pt x="1880" y="2614"/>
                  </a:lnTo>
                  <a:lnTo>
                    <a:pt x="1861" y="2503"/>
                  </a:lnTo>
                  <a:lnTo>
                    <a:pt x="1845" y="2391"/>
                  </a:lnTo>
                  <a:lnTo>
                    <a:pt x="1830" y="2279"/>
                  </a:lnTo>
                  <a:lnTo>
                    <a:pt x="1816" y="2168"/>
                  </a:lnTo>
                  <a:lnTo>
                    <a:pt x="1803" y="2056"/>
                  </a:lnTo>
                  <a:lnTo>
                    <a:pt x="1791" y="1943"/>
                  </a:lnTo>
                  <a:lnTo>
                    <a:pt x="1781" y="1833"/>
                  </a:lnTo>
                  <a:lnTo>
                    <a:pt x="1762" y="1610"/>
                  </a:lnTo>
                  <a:lnTo>
                    <a:pt x="1746" y="1387"/>
                  </a:lnTo>
                  <a:lnTo>
                    <a:pt x="1739" y="1276"/>
                  </a:lnTo>
                  <a:lnTo>
                    <a:pt x="1731" y="1166"/>
                  </a:lnTo>
                  <a:lnTo>
                    <a:pt x="1715" y="944"/>
                  </a:lnTo>
                  <a:lnTo>
                    <a:pt x="1719" y="908"/>
                  </a:lnTo>
                  <a:lnTo>
                    <a:pt x="1721" y="873"/>
                  </a:lnTo>
                  <a:lnTo>
                    <a:pt x="1725" y="801"/>
                  </a:lnTo>
                  <a:lnTo>
                    <a:pt x="1727" y="731"/>
                  </a:lnTo>
                  <a:lnTo>
                    <a:pt x="1727" y="663"/>
                  </a:lnTo>
                  <a:lnTo>
                    <a:pt x="1729" y="595"/>
                  </a:lnTo>
                  <a:lnTo>
                    <a:pt x="1731" y="528"/>
                  </a:lnTo>
                  <a:lnTo>
                    <a:pt x="1737" y="460"/>
                  </a:lnTo>
                  <a:lnTo>
                    <a:pt x="1741" y="427"/>
                  </a:lnTo>
                  <a:lnTo>
                    <a:pt x="1744" y="394"/>
                  </a:lnTo>
                  <a:lnTo>
                    <a:pt x="1741" y="386"/>
                  </a:lnTo>
                  <a:lnTo>
                    <a:pt x="1737" y="374"/>
                  </a:lnTo>
                  <a:lnTo>
                    <a:pt x="1735" y="363"/>
                  </a:lnTo>
                  <a:lnTo>
                    <a:pt x="1733" y="349"/>
                  </a:lnTo>
                  <a:lnTo>
                    <a:pt x="1731" y="336"/>
                  </a:lnTo>
                  <a:lnTo>
                    <a:pt x="1733" y="324"/>
                  </a:lnTo>
                  <a:lnTo>
                    <a:pt x="1737" y="312"/>
                  </a:lnTo>
                  <a:lnTo>
                    <a:pt x="1741" y="307"/>
                  </a:lnTo>
                  <a:lnTo>
                    <a:pt x="1744" y="301"/>
                  </a:lnTo>
                  <a:lnTo>
                    <a:pt x="1896" y="287"/>
                  </a:lnTo>
                  <a:lnTo>
                    <a:pt x="1900" y="285"/>
                  </a:lnTo>
                  <a:lnTo>
                    <a:pt x="1901" y="283"/>
                  </a:lnTo>
                  <a:lnTo>
                    <a:pt x="1903" y="274"/>
                  </a:lnTo>
                  <a:lnTo>
                    <a:pt x="1907" y="262"/>
                  </a:lnTo>
                  <a:lnTo>
                    <a:pt x="1913" y="248"/>
                  </a:lnTo>
                  <a:lnTo>
                    <a:pt x="1892" y="227"/>
                  </a:lnTo>
                  <a:lnTo>
                    <a:pt x="1869" y="204"/>
                  </a:lnTo>
                  <a:lnTo>
                    <a:pt x="1845" y="184"/>
                  </a:lnTo>
                  <a:lnTo>
                    <a:pt x="1818" y="167"/>
                  </a:lnTo>
                  <a:lnTo>
                    <a:pt x="1793" y="148"/>
                  </a:lnTo>
                  <a:lnTo>
                    <a:pt x="1766" y="132"/>
                  </a:lnTo>
                  <a:lnTo>
                    <a:pt x="1737" y="116"/>
                  </a:lnTo>
                  <a:lnTo>
                    <a:pt x="1708" y="103"/>
                  </a:lnTo>
                  <a:lnTo>
                    <a:pt x="1677" y="89"/>
                  </a:lnTo>
                  <a:lnTo>
                    <a:pt x="1646" y="78"/>
                  </a:lnTo>
                  <a:lnTo>
                    <a:pt x="1584" y="54"/>
                  </a:lnTo>
                  <a:lnTo>
                    <a:pt x="1520" y="31"/>
                  </a:lnTo>
                  <a:lnTo>
                    <a:pt x="1454" y="12"/>
                  </a:lnTo>
                  <a:lnTo>
                    <a:pt x="1401" y="10"/>
                  </a:lnTo>
                  <a:lnTo>
                    <a:pt x="1349" y="6"/>
                  </a:lnTo>
                  <a:lnTo>
                    <a:pt x="1246" y="0"/>
                  </a:lnTo>
                  <a:lnTo>
                    <a:pt x="1198" y="0"/>
                  </a:lnTo>
                  <a:lnTo>
                    <a:pt x="1147" y="0"/>
                  </a:lnTo>
                  <a:lnTo>
                    <a:pt x="1097" y="4"/>
                  </a:lnTo>
                  <a:lnTo>
                    <a:pt x="1072" y="8"/>
                  </a:lnTo>
                  <a:lnTo>
                    <a:pt x="1048" y="12"/>
                  </a:lnTo>
                  <a:lnTo>
                    <a:pt x="500" y="18"/>
                  </a:lnTo>
                  <a:lnTo>
                    <a:pt x="500" y="23"/>
                  </a:lnTo>
                  <a:lnTo>
                    <a:pt x="502" y="29"/>
                  </a:lnTo>
                  <a:lnTo>
                    <a:pt x="506" y="33"/>
                  </a:lnTo>
                  <a:lnTo>
                    <a:pt x="509" y="37"/>
                  </a:lnTo>
                  <a:lnTo>
                    <a:pt x="517" y="45"/>
                  </a:lnTo>
                  <a:lnTo>
                    <a:pt x="529" y="52"/>
                  </a:lnTo>
                  <a:lnTo>
                    <a:pt x="542" y="58"/>
                  </a:lnTo>
                  <a:lnTo>
                    <a:pt x="554" y="66"/>
                  </a:lnTo>
                  <a:lnTo>
                    <a:pt x="568" y="72"/>
                  </a:lnTo>
                  <a:lnTo>
                    <a:pt x="577" y="80"/>
                  </a:lnTo>
                  <a:lnTo>
                    <a:pt x="628" y="43"/>
                  </a:lnTo>
                  <a:lnTo>
                    <a:pt x="699" y="80"/>
                  </a:lnTo>
                  <a:lnTo>
                    <a:pt x="678" y="184"/>
                  </a:lnTo>
                  <a:lnTo>
                    <a:pt x="659" y="204"/>
                  </a:lnTo>
                  <a:lnTo>
                    <a:pt x="639" y="225"/>
                  </a:lnTo>
                  <a:lnTo>
                    <a:pt x="604" y="270"/>
                  </a:lnTo>
                  <a:lnTo>
                    <a:pt x="570" y="314"/>
                  </a:lnTo>
                  <a:lnTo>
                    <a:pt x="535" y="363"/>
                  </a:lnTo>
                  <a:lnTo>
                    <a:pt x="502" y="413"/>
                  </a:lnTo>
                  <a:lnTo>
                    <a:pt x="471" y="464"/>
                  </a:lnTo>
                  <a:lnTo>
                    <a:pt x="442" y="512"/>
                  </a:lnTo>
                  <a:lnTo>
                    <a:pt x="413" y="562"/>
                  </a:lnTo>
                  <a:lnTo>
                    <a:pt x="413" y="566"/>
                  </a:lnTo>
                  <a:lnTo>
                    <a:pt x="413" y="568"/>
                  </a:lnTo>
                  <a:lnTo>
                    <a:pt x="414" y="572"/>
                  </a:lnTo>
                  <a:lnTo>
                    <a:pt x="418" y="574"/>
                  </a:lnTo>
                  <a:lnTo>
                    <a:pt x="424" y="574"/>
                  </a:lnTo>
                  <a:lnTo>
                    <a:pt x="434" y="574"/>
                  </a:lnTo>
                  <a:lnTo>
                    <a:pt x="438" y="574"/>
                  </a:lnTo>
                  <a:lnTo>
                    <a:pt x="442" y="576"/>
                  </a:lnTo>
                  <a:lnTo>
                    <a:pt x="463" y="561"/>
                  </a:lnTo>
                  <a:lnTo>
                    <a:pt x="482" y="545"/>
                  </a:lnTo>
                  <a:lnTo>
                    <a:pt x="500" y="528"/>
                  </a:lnTo>
                  <a:lnTo>
                    <a:pt x="517" y="510"/>
                  </a:lnTo>
                  <a:lnTo>
                    <a:pt x="531" y="493"/>
                  </a:lnTo>
                  <a:lnTo>
                    <a:pt x="546" y="473"/>
                  </a:lnTo>
                  <a:lnTo>
                    <a:pt x="575" y="434"/>
                  </a:lnTo>
                  <a:lnTo>
                    <a:pt x="601" y="394"/>
                  </a:lnTo>
                  <a:lnTo>
                    <a:pt x="614" y="374"/>
                  </a:lnTo>
                  <a:lnTo>
                    <a:pt x="628" y="355"/>
                  </a:lnTo>
                  <a:lnTo>
                    <a:pt x="657" y="314"/>
                  </a:lnTo>
                  <a:lnTo>
                    <a:pt x="674" y="297"/>
                  </a:lnTo>
                  <a:lnTo>
                    <a:pt x="690" y="277"/>
                  </a:lnTo>
                  <a:lnTo>
                    <a:pt x="705" y="248"/>
                  </a:lnTo>
                  <a:lnTo>
                    <a:pt x="721" y="219"/>
                  </a:lnTo>
                  <a:lnTo>
                    <a:pt x="734" y="190"/>
                  </a:lnTo>
                  <a:lnTo>
                    <a:pt x="750" y="163"/>
                  </a:lnTo>
                  <a:lnTo>
                    <a:pt x="765" y="138"/>
                  </a:lnTo>
                  <a:lnTo>
                    <a:pt x="775" y="128"/>
                  </a:lnTo>
                  <a:lnTo>
                    <a:pt x="785" y="116"/>
                  </a:lnTo>
                  <a:lnTo>
                    <a:pt x="796" y="107"/>
                  </a:lnTo>
                  <a:lnTo>
                    <a:pt x="808" y="99"/>
                  </a:lnTo>
                  <a:lnTo>
                    <a:pt x="822" y="89"/>
                  </a:lnTo>
                  <a:lnTo>
                    <a:pt x="837" y="84"/>
                  </a:lnTo>
                  <a:lnTo>
                    <a:pt x="874" y="78"/>
                  </a:lnTo>
                  <a:lnTo>
                    <a:pt x="913" y="76"/>
                  </a:lnTo>
                  <a:lnTo>
                    <a:pt x="951" y="74"/>
                  </a:lnTo>
                  <a:lnTo>
                    <a:pt x="988" y="76"/>
                  </a:lnTo>
                  <a:lnTo>
                    <a:pt x="1064" y="80"/>
                  </a:lnTo>
                  <a:lnTo>
                    <a:pt x="1141" y="85"/>
                  </a:lnTo>
                  <a:lnTo>
                    <a:pt x="1178" y="87"/>
                  </a:lnTo>
                  <a:lnTo>
                    <a:pt x="1215" y="87"/>
                  </a:lnTo>
                  <a:lnTo>
                    <a:pt x="1252" y="87"/>
                  </a:lnTo>
                  <a:lnTo>
                    <a:pt x="1289" y="84"/>
                  </a:lnTo>
                  <a:lnTo>
                    <a:pt x="1324" y="78"/>
                  </a:lnTo>
                  <a:lnTo>
                    <a:pt x="1359" y="70"/>
                  </a:lnTo>
                  <a:lnTo>
                    <a:pt x="1376" y="64"/>
                  </a:lnTo>
                  <a:lnTo>
                    <a:pt x="1395" y="58"/>
                  </a:lnTo>
                  <a:lnTo>
                    <a:pt x="1411" y="51"/>
                  </a:lnTo>
                  <a:lnTo>
                    <a:pt x="1428" y="43"/>
                  </a:lnTo>
                  <a:lnTo>
                    <a:pt x="1450" y="47"/>
                  </a:lnTo>
                  <a:lnTo>
                    <a:pt x="1469" y="51"/>
                  </a:lnTo>
                  <a:lnTo>
                    <a:pt x="1489" y="56"/>
                  </a:lnTo>
                  <a:lnTo>
                    <a:pt x="1508" y="62"/>
                  </a:lnTo>
                  <a:lnTo>
                    <a:pt x="1525" y="68"/>
                  </a:lnTo>
                  <a:lnTo>
                    <a:pt x="1543" y="76"/>
                  </a:lnTo>
                  <a:lnTo>
                    <a:pt x="1560" y="85"/>
                  </a:lnTo>
                  <a:lnTo>
                    <a:pt x="1576" y="93"/>
                  </a:lnTo>
                  <a:lnTo>
                    <a:pt x="1591" y="103"/>
                  </a:lnTo>
                  <a:lnTo>
                    <a:pt x="1607" y="115"/>
                  </a:lnTo>
                  <a:lnTo>
                    <a:pt x="1622" y="126"/>
                  </a:lnTo>
                  <a:lnTo>
                    <a:pt x="1636" y="138"/>
                  </a:lnTo>
                  <a:lnTo>
                    <a:pt x="1649" y="151"/>
                  </a:lnTo>
                  <a:lnTo>
                    <a:pt x="1663" y="167"/>
                  </a:lnTo>
                  <a:lnTo>
                    <a:pt x="1677" y="182"/>
                  </a:lnTo>
                  <a:lnTo>
                    <a:pt x="1688" y="198"/>
                  </a:lnTo>
                  <a:lnTo>
                    <a:pt x="1686" y="206"/>
                  </a:lnTo>
                  <a:lnTo>
                    <a:pt x="1686" y="213"/>
                  </a:lnTo>
                  <a:lnTo>
                    <a:pt x="1682" y="219"/>
                  </a:lnTo>
                  <a:lnTo>
                    <a:pt x="1679" y="225"/>
                  </a:lnTo>
                  <a:lnTo>
                    <a:pt x="1673" y="229"/>
                  </a:lnTo>
                  <a:lnTo>
                    <a:pt x="1667" y="233"/>
                  </a:lnTo>
                  <a:lnTo>
                    <a:pt x="1653" y="241"/>
                  </a:lnTo>
                  <a:lnTo>
                    <a:pt x="1626" y="254"/>
                  </a:lnTo>
                  <a:lnTo>
                    <a:pt x="1611" y="262"/>
                  </a:lnTo>
                  <a:lnTo>
                    <a:pt x="1599" y="270"/>
                  </a:lnTo>
                  <a:lnTo>
                    <a:pt x="1428" y="171"/>
                  </a:lnTo>
                  <a:lnTo>
                    <a:pt x="1368" y="256"/>
                  </a:lnTo>
                  <a:lnTo>
                    <a:pt x="1310" y="343"/>
                  </a:lnTo>
                  <a:lnTo>
                    <a:pt x="1252" y="431"/>
                  </a:lnTo>
                  <a:lnTo>
                    <a:pt x="1223" y="475"/>
                  </a:lnTo>
                  <a:lnTo>
                    <a:pt x="1196" y="520"/>
                  </a:lnTo>
                  <a:lnTo>
                    <a:pt x="1171" y="566"/>
                  </a:lnTo>
                  <a:lnTo>
                    <a:pt x="1143" y="613"/>
                  </a:lnTo>
                  <a:lnTo>
                    <a:pt x="1120" y="659"/>
                  </a:lnTo>
                  <a:lnTo>
                    <a:pt x="1097" y="708"/>
                  </a:lnTo>
                  <a:lnTo>
                    <a:pt x="1076" y="758"/>
                  </a:lnTo>
                  <a:lnTo>
                    <a:pt x="1054" y="811"/>
                  </a:lnTo>
                  <a:lnTo>
                    <a:pt x="1037" y="861"/>
                  </a:lnTo>
                  <a:lnTo>
                    <a:pt x="1019" y="915"/>
                  </a:lnTo>
                  <a:lnTo>
                    <a:pt x="1017" y="923"/>
                  </a:lnTo>
                  <a:lnTo>
                    <a:pt x="1015" y="929"/>
                  </a:lnTo>
                  <a:lnTo>
                    <a:pt x="1010" y="935"/>
                  </a:lnTo>
                  <a:lnTo>
                    <a:pt x="1006" y="939"/>
                  </a:lnTo>
                  <a:lnTo>
                    <a:pt x="994" y="948"/>
                  </a:lnTo>
                  <a:lnTo>
                    <a:pt x="981" y="956"/>
                  </a:lnTo>
                  <a:lnTo>
                    <a:pt x="948" y="1030"/>
                  </a:lnTo>
                  <a:lnTo>
                    <a:pt x="915" y="1102"/>
                  </a:lnTo>
                  <a:lnTo>
                    <a:pt x="849" y="1253"/>
                  </a:lnTo>
                  <a:lnTo>
                    <a:pt x="816" y="1328"/>
                  </a:lnTo>
                  <a:lnTo>
                    <a:pt x="785" y="1406"/>
                  </a:lnTo>
                  <a:lnTo>
                    <a:pt x="723" y="1561"/>
                  </a:lnTo>
                  <a:lnTo>
                    <a:pt x="663" y="1718"/>
                  </a:lnTo>
                  <a:lnTo>
                    <a:pt x="603" y="1877"/>
                  </a:lnTo>
                  <a:lnTo>
                    <a:pt x="542" y="2040"/>
                  </a:lnTo>
                  <a:lnTo>
                    <a:pt x="482" y="2203"/>
                  </a:lnTo>
                  <a:lnTo>
                    <a:pt x="488" y="2216"/>
                  </a:lnTo>
                  <a:lnTo>
                    <a:pt x="498" y="2230"/>
                  </a:lnTo>
                  <a:lnTo>
                    <a:pt x="517" y="2259"/>
                  </a:lnTo>
                  <a:lnTo>
                    <a:pt x="527" y="2273"/>
                  </a:lnTo>
                  <a:lnTo>
                    <a:pt x="537" y="2288"/>
                  </a:lnTo>
                  <a:lnTo>
                    <a:pt x="556" y="2317"/>
                  </a:lnTo>
                  <a:lnTo>
                    <a:pt x="564" y="2333"/>
                  </a:lnTo>
                  <a:lnTo>
                    <a:pt x="570" y="2348"/>
                  </a:lnTo>
                  <a:lnTo>
                    <a:pt x="575" y="2364"/>
                  </a:lnTo>
                  <a:lnTo>
                    <a:pt x="577" y="2381"/>
                  </a:lnTo>
                  <a:lnTo>
                    <a:pt x="577" y="2399"/>
                  </a:lnTo>
                  <a:lnTo>
                    <a:pt x="573" y="2416"/>
                  </a:lnTo>
                  <a:lnTo>
                    <a:pt x="571" y="2424"/>
                  </a:lnTo>
                  <a:lnTo>
                    <a:pt x="568" y="2434"/>
                  </a:lnTo>
                  <a:lnTo>
                    <a:pt x="562" y="2443"/>
                  </a:lnTo>
                  <a:lnTo>
                    <a:pt x="558" y="2453"/>
                  </a:lnTo>
                  <a:lnTo>
                    <a:pt x="550" y="2465"/>
                  </a:lnTo>
                  <a:lnTo>
                    <a:pt x="540" y="2478"/>
                  </a:lnTo>
                  <a:lnTo>
                    <a:pt x="531" y="2488"/>
                  </a:lnTo>
                  <a:lnTo>
                    <a:pt x="521" y="2500"/>
                  </a:lnTo>
                  <a:lnTo>
                    <a:pt x="500" y="2517"/>
                  </a:lnTo>
                  <a:lnTo>
                    <a:pt x="478" y="2534"/>
                  </a:lnTo>
                  <a:lnTo>
                    <a:pt x="455" y="2550"/>
                  </a:lnTo>
                  <a:lnTo>
                    <a:pt x="432" y="2564"/>
                  </a:lnTo>
                  <a:lnTo>
                    <a:pt x="411" y="2577"/>
                  </a:lnTo>
                  <a:lnTo>
                    <a:pt x="391" y="2593"/>
                  </a:lnTo>
                  <a:lnTo>
                    <a:pt x="374" y="2662"/>
                  </a:lnTo>
                  <a:lnTo>
                    <a:pt x="356" y="2732"/>
                  </a:lnTo>
                  <a:lnTo>
                    <a:pt x="335" y="2802"/>
                  </a:lnTo>
                  <a:lnTo>
                    <a:pt x="314" y="2874"/>
                  </a:lnTo>
                  <a:lnTo>
                    <a:pt x="271" y="3017"/>
                  </a:lnTo>
                  <a:lnTo>
                    <a:pt x="230" y="3163"/>
                  </a:lnTo>
                  <a:lnTo>
                    <a:pt x="211" y="3234"/>
                  </a:lnTo>
                  <a:lnTo>
                    <a:pt x="193" y="3308"/>
                  </a:lnTo>
                  <a:lnTo>
                    <a:pt x="178" y="3380"/>
                  </a:lnTo>
                  <a:lnTo>
                    <a:pt x="164" y="3452"/>
                  </a:lnTo>
                  <a:lnTo>
                    <a:pt x="153" y="3525"/>
                  </a:lnTo>
                  <a:lnTo>
                    <a:pt x="145" y="3595"/>
                  </a:lnTo>
                  <a:lnTo>
                    <a:pt x="143" y="3632"/>
                  </a:lnTo>
                  <a:lnTo>
                    <a:pt x="141" y="3667"/>
                  </a:lnTo>
                  <a:lnTo>
                    <a:pt x="139" y="3702"/>
                  </a:lnTo>
                  <a:lnTo>
                    <a:pt x="139" y="3737"/>
                  </a:lnTo>
                  <a:lnTo>
                    <a:pt x="89" y="3806"/>
                  </a:lnTo>
                  <a:lnTo>
                    <a:pt x="0" y="4729"/>
                  </a:lnTo>
                  <a:lnTo>
                    <a:pt x="11" y="4737"/>
                  </a:lnTo>
                  <a:close/>
                </a:path>
              </a:pathLst>
            </a:custGeom>
            <a:solidFill>
              <a:srgbClr val="C4AD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8">
              <a:extLst>
                <a:ext uri="{FF2B5EF4-FFF2-40B4-BE49-F238E27FC236}">
                  <a16:creationId xmlns:a16="http://schemas.microsoft.com/office/drawing/2014/main" id="{EEE639F6-23D5-46BC-BA8B-9BE57831BD62}"/>
                </a:ext>
              </a:extLst>
            </p:cNvPr>
            <p:cNvSpPr>
              <a:spLocks/>
            </p:cNvSpPr>
            <p:nvPr/>
          </p:nvSpPr>
          <p:spPr bwMode="auto">
            <a:xfrm>
              <a:off x="2059" y="3388"/>
              <a:ext cx="321" cy="361"/>
            </a:xfrm>
            <a:custGeom>
              <a:avLst/>
              <a:gdLst>
                <a:gd name="T0" fmla="*/ 1 w 642"/>
                <a:gd name="T1" fmla="*/ 12 h 721"/>
                <a:gd name="T2" fmla="*/ 1 w 642"/>
                <a:gd name="T3" fmla="*/ 12 h 721"/>
                <a:gd name="T4" fmla="*/ 1 w 642"/>
                <a:gd name="T5" fmla="*/ 12 h 721"/>
                <a:gd name="T6" fmla="*/ 1 w 642"/>
                <a:gd name="T7" fmla="*/ 12 h 721"/>
                <a:gd name="T8" fmla="*/ 1 w 642"/>
                <a:gd name="T9" fmla="*/ 12 h 721"/>
                <a:gd name="T10" fmla="*/ 4 w 642"/>
                <a:gd name="T11" fmla="*/ 4 h 721"/>
                <a:gd name="T12" fmla="*/ 4 w 642"/>
                <a:gd name="T13" fmla="*/ 4 h 721"/>
                <a:gd name="T14" fmla="*/ 5 w 642"/>
                <a:gd name="T15" fmla="*/ 4 h 721"/>
                <a:gd name="T16" fmla="*/ 5 w 642"/>
                <a:gd name="T17" fmla="*/ 3 h 721"/>
                <a:gd name="T18" fmla="*/ 5 w 642"/>
                <a:gd name="T19" fmla="*/ 3 h 721"/>
                <a:gd name="T20" fmla="*/ 5 w 642"/>
                <a:gd name="T21" fmla="*/ 3 h 721"/>
                <a:gd name="T22" fmla="*/ 5 w 642"/>
                <a:gd name="T23" fmla="*/ 2 h 721"/>
                <a:gd name="T24" fmla="*/ 6 w 642"/>
                <a:gd name="T25" fmla="*/ 2 h 721"/>
                <a:gd name="T26" fmla="*/ 6 w 642"/>
                <a:gd name="T27" fmla="*/ 2 h 721"/>
                <a:gd name="T28" fmla="*/ 6 w 642"/>
                <a:gd name="T29" fmla="*/ 2 h 721"/>
                <a:gd name="T30" fmla="*/ 7 w 642"/>
                <a:gd name="T31" fmla="*/ 2 h 721"/>
                <a:gd name="T32" fmla="*/ 7 w 642"/>
                <a:gd name="T33" fmla="*/ 2 h 721"/>
                <a:gd name="T34" fmla="*/ 7 w 642"/>
                <a:gd name="T35" fmla="*/ 2 h 721"/>
                <a:gd name="T36" fmla="*/ 8 w 642"/>
                <a:gd name="T37" fmla="*/ 2 h 721"/>
                <a:gd name="T38" fmla="*/ 8 w 642"/>
                <a:gd name="T39" fmla="*/ 2 h 721"/>
                <a:gd name="T40" fmla="*/ 9 w 642"/>
                <a:gd name="T41" fmla="*/ 2 h 721"/>
                <a:gd name="T42" fmla="*/ 9 w 642"/>
                <a:gd name="T43" fmla="*/ 2 h 721"/>
                <a:gd name="T44" fmla="*/ 10 w 642"/>
                <a:gd name="T45" fmla="*/ 2 h 721"/>
                <a:gd name="T46" fmla="*/ 10 w 642"/>
                <a:gd name="T47" fmla="*/ 2 h 721"/>
                <a:gd name="T48" fmla="*/ 10 w 642"/>
                <a:gd name="T49" fmla="*/ 2 h 721"/>
                <a:gd name="T50" fmla="*/ 10 w 642"/>
                <a:gd name="T51" fmla="*/ 2 h 721"/>
                <a:gd name="T52" fmla="*/ 10 w 642"/>
                <a:gd name="T53" fmla="*/ 2 h 721"/>
                <a:gd name="T54" fmla="*/ 10 w 642"/>
                <a:gd name="T55" fmla="*/ 2 h 721"/>
                <a:gd name="T56" fmla="*/ 11 w 642"/>
                <a:gd name="T57" fmla="*/ 2 h 721"/>
                <a:gd name="T58" fmla="*/ 11 w 642"/>
                <a:gd name="T59" fmla="*/ 1 h 721"/>
                <a:gd name="T60" fmla="*/ 10 w 642"/>
                <a:gd name="T61" fmla="*/ 1 h 721"/>
                <a:gd name="T62" fmla="*/ 10 w 642"/>
                <a:gd name="T63" fmla="*/ 1 h 721"/>
                <a:gd name="T64" fmla="*/ 11 w 642"/>
                <a:gd name="T65" fmla="*/ 1 h 721"/>
                <a:gd name="T66" fmla="*/ 7 w 642"/>
                <a:gd name="T67" fmla="*/ 1 h 721"/>
                <a:gd name="T68" fmla="*/ 7 w 642"/>
                <a:gd name="T69" fmla="*/ 1 h 721"/>
                <a:gd name="T70" fmla="*/ 7 w 642"/>
                <a:gd name="T71" fmla="*/ 1 h 721"/>
                <a:gd name="T72" fmla="*/ 7 w 642"/>
                <a:gd name="T73" fmla="*/ 1 h 721"/>
                <a:gd name="T74" fmla="*/ 6 w 642"/>
                <a:gd name="T75" fmla="*/ 0 h 721"/>
                <a:gd name="T76" fmla="*/ 1 w 642"/>
                <a:gd name="T77" fmla="*/ 8 h 721"/>
                <a:gd name="T78" fmla="*/ 1 w 642"/>
                <a:gd name="T79" fmla="*/ 8 h 721"/>
                <a:gd name="T80" fmla="*/ 1 w 642"/>
                <a:gd name="T81" fmla="*/ 8 h 721"/>
                <a:gd name="T82" fmla="*/ 1 w 642"/>
                <a:gd name="T83" fmla="*/ 8 h 721"/>
                <a:gd name="T84" fmla="*/ 1 w 642"/>
                <a:gd name="T85" fmla="*/ 8 h 721"/>
                <a:gd name="T86" fmla="*/ 1 w 642"/>
                <a:gd name="T87" fmla="*/ 8 h 721"/>
                <a:gd name="T88" fmla="*/ 1 w 642"/>
                <a:gd name="T89" fmla="*/ 8 h 721"/>
                <a:gd name="T90" fmla="*/ 1 w 642"/>
                <a:gd name="T91" fmla="*/ 8 h 721"/>
                <a:gd name="T92" fmla="*/ 1 w 642"/>
                <a:gd name="T93" fmla="*/ 8 h 721"/>
                <a:gd name="T94" fmla="*/ 1 w 642"/>
                <a:gd name="T95" fmla="*/ 8 h 721"/>
                <a:gd name="T96" fmla="*/ 1 w 642"/>
                <a:gd name="T97" fmla="*/ 8 h 721"/>
                <a:gd name="T98" fmla="*/ 0 w 642"/>
                <a:gd name="T99" fmla="*/ 12 h 721"/>
                <a:gd name="T100" fmla="*/ 1 w 642"/>
                <a:gd name="T101" fmla="*/ 12 h 72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42" h="721">
                  <a:moveTo>
                    <a:pt x="13" y="721"/>
                  </a:moveTo>
                  <a:lnTo>
                    <a:pt x="23" y="719"/>
                  </a:lnTo>
                  <a:lnTo>
                    <a:pt x="29" y="717"/>
                  </a:lnTo>
                  <a:lnTo>
                    <a:pt x="35" y="711"/>
                  </a:lnTo>
                  <a:lnTo>
                    <a:pt x="42" y="706"/>
                  </a:lnTo>
                  <a:lnTo>
                    <a:pt x="236" y="221"/>
                  </a:lnTo>
                  <a:lnTo>
                    <a:pt x="252" y="211"/>
                  </a:lnTo>
                  <a:lnTo>
                    <a:pt x="263" y="201"/>
                  </a:lnTo>
                  <a:lnTo>
                    <a:pt x="273" y="190"/>
                  </a:lnTo>
                  <a:lnTo>
                    <a:pt x="283" y="176"/>
                  </a:lnTo>
                  <a:lnTo>
                    <a:pt x="298" y="147"/>
                  </a:lnTo>
                  <a:lnTo>
                    <a:pt x="314" y="118"/>
                  </a:lnTo>
                  <a:lnTo>
                    <a:pt x="331" y="110"/>
                  </a:lnTo>
                  <a:lnTo>
                    <a:pt x="349" y="104"/>
                  </a:lnTo>
                  <a:lnTo>
                    <a:pt x="368" y="101"/>
                  </a:lnTo>
                  <a:lnTo>
                    <a:pt x="388" y="99"/>
                  </a:lnTo>
                  <a:lnTo>
                    <a:pt x="407" y="97"/>
                  </a:lnTo>
                  <a:lnTo>
                    <a:pt x="426" y="99"/>
                  </a:lnTo>
                  <a:lnTo>
                    <a:pt x="467" y="101"/>
                  </a:lnTo>
                  <a:lnTo>
                    <a:pt x="508" y="103"/>
                  </a:lnTo>
                  <a:lnTo>
                    <a:pt x="550" y="104"/>
                  </a:lnTo>
                  <a:lnTo>
                    <a:pt x="570" y="103"/>
                  </a:lnTo>
                  <a:lnTo>
                    <a:pt x="589" y="101"/>
                  </a:lnTo>
                  <a:lnTo>
                    <a:pt x="611" y="97"/>
                  </a:lnTo>
                  <a:lnTo>
                    <a:pt x="630" y="91"/>
                  </a:lnTo>
                  <a:lnTo>
                    <a:pt x="634" y="89"/>
                  </a:lnTo>
                  <a:lnTo>
                    <a:pt x="636" y="85"/>
                  </a:lnTo>
                  <a:lnTo>
                    <a:pt x="640" y="77"/>
                  </a:lnTo>
                  <a:lnTo>
                    <a:pt x="642" y="68"/>
                  </a:lnTo>
                  <a:lnTo>
                    <a:pt x="642" y="58"/>
                  </a:lnTo>
                  <a:lnTo>
                    <a:pt x="640" y="35"/>
                  </a:lnTo>
                  <a:lnTo>
                    <a:pt x="640" y="23"/>
                  </a:lnTo>
                  <a:lnTo>
                    <a:pt x="642" y="11"/>
                  </a:lnTo>
                  <a:lnTo>
                    <a:pt x="393" y="21"/>
                  </a:lnTo>
                  <a:lnTo>
                    <a:pt x="391" y="19"/>
                  </a:lnTo>
                  <a:lnTo>
                    <a:pt x="388" y="15"/>
                  </a:lnTo>
                  <a:lnTo>
                    <a:pt x="386" y="8"/>
                  </a:lnTo>
                  <a:lnTo>
                    <a:pt x="384" y="0"/>
                  </a:lnTo>
                  <a:lnTo>
                    <a:pt x="27" y="479"/>
                  </a:lnTo>
                  <a:lnTo>
                    <a:pt x="25" y="481"/>
                  </a:lnTo>
                  <a:lnTo>
                    <a:pt x="27" y="485"/>
                  </a:lnTo>
                  <a:lnTo>
                    <a:pt x="29" y="488"/>
                  </a:lnTo>
                  <a:lnTo>
                    <a:pt x="33" y="492"/>
                  </a:lnTo>
                  <a:lnTo>
                    <a:pt x="37" y="496"/>
                  </a:lnTo>
                  <a:lnTo>
                    <a:pt x="41" y="500"/>
                  </a:lnTo>
                  <a:lnTo>
                    <a:pt x="42" y="500"/>
                  </a:lnTo>
                  <a:lnTo>
                    <a:pt x="42" y="498"/>
                  </a:lnTo>
                  <a:lnTo>
                    <a:pt x="42" y="496"/>
                  </a:lnTo>
                  <a:lnTo>
                    <a:pt x="0" y="715"/>
                  </a:lnTo>
                  <a:lnTo>
                    <a:pt x="13" y="721"/>
                  </a:lnTo>
                  <a:close/>
                </a:path>
              </a:pathLst>
            </a:custGeom>
            <a:solidFill>
              <a:srgbClr val="C4AD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9">
              <a:extLst>
                <a:ext uri="{FF2B5EF4-FFF2-40B4-BE49-F238E27FC236}">
                  <a16:creationId xmlns:a16="http://schemas.microsoft.com/office/drawing/2014/main" id="{371B3291-233A-43F0-A534-4071EDD9073B}"/>
                </a:ext>
              </a:extLst>
            </p:cNvPr>
            <p:cNvSpPr>
              <a:spLocks/>
            </p:cNvSpPr>
            <p:nvPr/>
          </p:nvSpPr>
          <p:spPr bwMode="auto">
            <a:xfrm>
              <a:off x="1756" y="2689"/>
              <a:ext cx="794" cy="1045"/>
            </a:xfrm>
            <a:custGeom>
              <a:avLst/>
              <a:gdLst>
                <a:gd name="T0" fmla="*/ 3 w 1588"/>
                <a:gd name="T1" fmla="*/ 33 h 2090"/>
                <a:gd name="T2" fmla="*/ 4 w 1588"/>
                <a:gd name="T3" fmla="*/ 32 h 2090"/>
                <a:gd name="T4" fmla="*/ 6 w 1588"/>
                <a:gd name="T5" fmla="*/ 31 h 2090"/>
                <a:gd name="T6" fmla="*/ 8 w 1588"/>
                <a:gd name="T7" fmla="*/ 30 h 2090"/>
                <a:gd name="T8" fmla="*/ 10 w 1588"/>
                <a:gd name="T9" fmla="*/ 26 h 2090"/>
                <a:gd name="T10" fmla="*/ 12 w 1588"/>
                <a:gd name="T11" fmla="*/ 24 h 2090"/>
                <a:gd name="T12" fmla="*/ 13 w 1588"/>
                <a:gd name="T13" fmla="*/ 22 h 2090"/>
                <a:gd name="T14" fmla="*/ 14 w 1588"/>
                <a:gd name="T15" fmla="*/ 21 h 2090"/>
                <a:gd name="T16" fmla="*/ 16 w 1588"/>
                <a:gd name="T17" fmla="*/ 20 h 2090"/>
                <a:gd name="T18" fmla="*/ 19 w 1588"/>
                <a:gd name="T19" fmla="*/ 19 h 2090"/>
                <a:gd name="T20" fmla="*/ 21 w 1588"/>
                <a:gd name="T21" fmla="*/ 19 h 2090"/>
                <a:gd name="T22" fmla="*/ 22 w 1588"/>
                <a:gd name="T23" fmla="*/ 21 h 2090"/>
                <a:gd name="T24" fmla="*/ 22 w 1588"/>
                <a:gd name="T25" fmla="*/ 22 h 2090"/>
                <a:gd name="T26" fmla="*/ 22 w 1588"/>
                <a:gd name="T27" fmla="*/ 23 h 2090"/>
                <a:gd name="T28" fmla="*/ 24 w 1588"/>
                <a:gd name="T29" fmla="*/ 22 h 2090"/>
                <a:gd name="T30" fmla="*/ 24 w 1588"/>
                <a:gd name="T31" fmla="*/ 20 h 2090"/>
                <a:gd name="T32" fmla="*/ 24 w 1588"/>
                <a:gd name="T33" fmla="*/ 19 h 2090"/>
                <a:gd name="T34" fmla="*/ 24 w 1588"/>
                <a:gd name="T35" fmla="*/ 18 h 2090"/>
                <a:gd name="T36" fmla="*/ 24 w 1588"/>
                <a:gd name="T37" fmla="*/ 17 h 2090"/>
                <a:gd name="T38" fmla="*/ 23 w 1588"/>
                <a:gd name="T39" fmla="*/ 16 h 2090"/>
                <a:gd name="T40" fmla="*/ 22 w 1588"/>
                <a:gd name="T41" fmla="*/ 15 h 2090"/>
                <a:gd name="T42" fmla="*/ 21 w 1588"/>
                <a:gd name="T43" fmla="*/ 15 h 2090"/>
                <a:gd name="T44" fmla="*/ 20 w 1588"/>
                <a:gd name="T45" fmla="*/ 14 h 2090"/>
                <a:gd name="T46" fmla="*/ 18 w 1588"/>
                <a:gd name="T47" fmla="*/ 14 h 2090"/>
                <a:gd name="T48" fmla="*/ 16 w 1588"/>
                <a:gd name="T49" fmla="*/ 15 h 2090"/>
                <a:gd name="T50" fmla="*/ 15 w 1588"/>
                <a:gd name="T51" fmla="*/ 15 h 2090"/>
                <a:gd name="T52" fmla="*/ 15 w 1588"/>
                <a:gd name="T53" fmla="*/ 14 h 2090"/>
                <a:gd name="T54" fmla="*/ 14 w 1588"/>
                <a:gd name="T55" fmla="*/ 14 h 2090"/>
                <a:gd name="T56" fmla="*/ 19 w 1588"/>
                <a:gd name="T57" fmla="*/ 9 h 2090"/>
                <a:gd name="T58" fmla="*/ 19 w 1588"/>
                <a:gd name="T59" fmla="*/ 9 h 2090"/>
                <a:gd name="T60" fmla="*/ 20 w 1588"/>
                <a:gd name="T61" fmla="*/ 7 h 2090"/>
                <a:gd name="T62" fmla="*/ 22 w 1588"/>
                <a:gd name="T63" fmla="*/ 7 h 2090"/>
                <a:gd name="T64" fmla="*/ 25 w 1588"/>
                <a:gd name="T65" fmla="*/ 6 h 2090"/>
                <a:gd name="T66" fmla="*/ 25 w 1588"/>
                <a:gd name="T67" fmla="*/ 2 h 2090"/>
                <a:gd name="T68" fmla="*/ 23 w 1588"/>
                <a:gd name="T69" fmla="*/ 2 h 2090"/>
                <a:gd name="T70" fmla="*/ 21 w 1588"/>
                <a:gd name="T71" fmla="*/ 1 h 2090"/>
                <a:gd name="T72" fmla="*/ 19 w 1588"/>
                <a:gd name="T73" fmla="*/ 1 h 2090"/>
                <a:gd name="T74" fmla="*/ 18 w 1588"/>
                <a:gd name="T75" fmla="*/ 1 h 2090"/>
                <a:gd name="T76" fmla="*/ 15 w 1588"/>
                <a:gd name="T77" fmla="*/ 2 h 2090"/>
                <a:gd name="T78" fmla="*/ 13 w 1588"/>
                <a:gd name="T79" fmla="*/ 6 h 2090"/>
                <a:gd name="T80" fmla="*/ 11 w 1588"/>
                <a:gd name="T81" fmla="*/ 10 h 2090"/>
                <a:gd name="T82" fmla="*/ 8 w 1588"/>
                <a:gd name="T83" fmla="*/ 16 h 2090"/>
                <a:gd name="T84" fmla="*/ 10 w 1588"/>
                <a:gd name="T85" fmla="*/ 16 h 2090"/>
                <a:gd name="T86" fmla="*/ 10 w 1588"/>
                <a:gd name="T87" fmla="*/ 16 h 2090"/>
                <a:gd name="T88" fmla="*/ 11 w 1588"/>
                <a:gd name="T89" fmla="*/ 17 h 2090"/>
                <a:gd name="T90" fmla="*/ 11 w 1588"/>
                <a:gd name="T91" fmla="*/ 18 h 2090"/>
                <a:gd name="T92" fmla="*/ 10 w 1588"/>
                <a:gd name="T93" fmla="*/ 20 h 2090"/>
                <a:gd name="T94" fmla="*/ 9 w 1588"/>
                <a:gd name="T95" fmla="*/ 22 h 2090"/>
                <a:gd name="T96" fmla="*/ 7 w 1588"/>
                <a:gd name="T97" fmla="*/ 25 h 2090"/>
                <a:gd name="T98" fmla="*/ 5 w 1588"/>
                <a:gd name="T99" fmla="*/ 27 h 2090"/>
                <a:gd name="T100" fmla="*/ 2 w 1588"/>
                <a:gd name="T101" fmla="*/ 29 h 2090"/>
                <a:gd name="T102" fmla="*/ 1 w 1588"/>
                <a:gd name="T103" fmla="*/ 30 h 2090"/>
                <a:gd name="T104" fmla="*/ 1 w 1588"/>
                <a:gd name="T105" fmla="*/ 33 h 2090"/>
                <a:gd name="T106" fmla="*/ 2 w 1588"/>
                <a:gd name="T107" fmla="*/ 33 h 209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88" h="2090">
                  <a:moveTo>
                    <a:pt x="85" y="2090"/>
                  </a:moveTo>
                  <a:lnTo>
                    <a:pt x="110" y="2086"/>
                  </a:lnTo>
                  <a:lnTo>
                    <a:pt x="136" y="2080"/>
                  </a:lnTo>
                  <a:lnTo>
                    <a:pt x="161" y="2073"/>
                  </a:lnTo>
                  <a:lnTo>
                    <a:pt x="186" y="2065"/>
                  </a:lnTo>
                  <a:lnTo>
                    <a:pt x="209" y="2055"/>
                  </a:lnTo>
                  <a:lnTo>
                    <a:pt x="231" y="2045"/>
                  </a:lnTo>
                  <a:lnTo>
                    <a:pt x="254" y="2034"/>
                  </a:lnTo>
                  <a:lnTo>
                    <a:pt x="275" y="2022"/>
                  </a:lnTo>
                  <a:lnTo>
                    <a:pt x="297" y="2009"/>
                  </a:lnTo>
                  <a:lnTo>
                    <a:pt x="318" y="1995"/>
                  </a:lnTo>
                  <a:lnTo>
                    <a:pt x="337" y="1979"/>
                  </a:lnTo>
                  <a:lnTo>
                    <a:pt x="357" y="1964"/>
                  </a:lnTo>
                  <a:lnTo>
                    <a:pt x="395" y="1931"/>
                  </a:lnTo>
                  <a:lnTo>
                    <a:pt x="432" y="1894"/>
                  </a:lnTo>
                  <a:lnTo>
                    <a:pt x="467" y="1857"/>
                  </a:lnTo>
                  <a:lnTo>
                    <a:pt x="500" y="1819"/>
                  </a:lnTo>
                  <a:lnTo>
                    <a:pt x="568" y="1739"/>
                  </a:lnTo>
                  <a:lnTo>
                    <a:pt x="601" y="1698"/>
                  </a:lnTo>
                  <a:lnTo>
                    <a:pt x="632" y="1658"/>
                  </a:lnTo>
                  <a:lnTo>
                    <a:pt x="665" y="1619"/>
                  </a:lnTo>
                  <a:lnTo>
                    <a:pt x="698" y="1580"/>
                  </a:lnTo>
                  <a:lnTo>
                    <a:pt x="710" y="1543"/>
                  </a:lnTo>
                  <a:lnTo>
                    <a:pt x="723" y="1510"/>
                  </a:lnTo>
                  <a:lnTo>
                    <a:pt x="737" y="1477"/>
                  </a:lnTo>
                  <a:lnTo>
                    <a:pt x="754" y="1448"/>
                  </a:lnTo>
                  <a:lnTo>
                    <a:pt x="774" y="1421"/>
                  </a:lnTo>
                  <a:lnTo>
                    <a:pt x="793" y="1394"/>
                  </a:lnTo>
                  <a:lnTo>
                    <a:pt x="814" y="1369"/>
                  </a:lnTo>
                  <a:lnTo>
                    <a:pt x="836" y="1347"/>
                  </a:lnTo>
                  <a:lnTo>
                    <a:pt x="861" y="1324"/>
                  </a:lnTo>
                  <a:lnTo>
                    <a:pt x="886" y="1303"/>
                  </a:lnTo>
                  <a:lnTo>
                    <a:pt x="911" y="1283"/>
                  </a:lnTo>
                  <a:lnTo>
                    <a:pt x="938" y="1264"/>
                  </a:lnTo>
                  <a:lnTo>
                    <a:pt x="967" y="1245"/>
                  </a:lnTo>
                  <a:lnTo>
                    <a:pt x="996" y="1225"/>
                  </a:lnTo>
                  <a:lnTo>
                    <a:pt x="1055" y="1190"/>
                  </a:lnTo>
                  <a:lnTo>
                    <a:pt x="1082" y="1184"/>
                  </a:lnTo>
                  <a:lnTo>
                    <a:pt x="1132" y="1175"/>
                  </a:lnTo>
                  <a:lnTo>
                    <a:pt x="1157" y="1171"/>
                  </a:lnTo>
                  <a:lnTo>
                    <a:pt x="1204" y="1163"/>
                  </a:lnTo>
                  <a:lnTo>
                    <a:pt x="1227" y="1157"/>
                  </a:lnTo>
                  <a:lnTo>
                    <a:pt x="1249" y="1153"/>
                  </a:lnTo>
                  <a:lnTo>
                    <a:pt x="1305" y="1188"/>
                  </a:lnTo>
                  <a:lnTo>
                    <a:pt x="1324" y="1214"/>
                  </a:lnTo>
                  <a:lnTo>
                    <a:pt x="1342" y="1241"/>
                  </a:lnTo>
                  <a:lnTo>
                    <a:pt x="1359" y="1272"/>
                  </a:lnTo>
                  <a:lnTo>
                    <a:pt x="1376" y="1303"/>
                  </a:lnTo>
                  <a:lnTo>
                    <a:pt x="1382" y="1320"/>
                  </a:lnTo>
                  <a:lnTo>
                    <a:pt x="1388" y="1336"/>
                  </a:lnTo>
                  <a:lnTo>
                    <a:pt x="1392" y="1353"/>
                  </a:lnTo>
                  <a:lnTo>
                    <a:pt x="1396" y="1373"/>
                  </a:lnTo>
                  <a:lnTo>
                    <a:pt x="1398" y="1390"/>
                  </a:lnTo>
                  <a:lnTo>
                    <a:pt x="1398" y="1409"/>
                  </a:lnTo>
                  <a:lnTo>
                    <a:pt x="1398" y="1429"/>
                  </a:lnTo>
                  <a:lnTo>
                    <a:pt x="1394" y="1448"/>
                  </a:lnTo>
                  <a:lnTo>
                    <a:pt x="1501" y="1404"/>
                  </a:lnTo>
                  <a:lnTo>
                    <a:pt x="1508" y="1386"/>
                  </a:lnTo>
                  <a:lnTo>
                    <a:pt x="1514" y="1367"/>
                  </a:lnTo>
                  <a:lnTo>
                    <a:pt x="1520" y="1347"/>
                  </a:lnTo>
                  <a:lnTo>
                    <a:pt x="1526" y="1330"/>
                  </a:lnTo>
                  <a:lnTo>
                    <a:pt x="1530" y="1311"/>
                  </a:lnTo>
                  <a:lnTo>
                    <a:pt x="1534" y="1289"/>
                  </a:lnTo>
                  <a:lnTo>
                    <a:pt x="1535" y="1270"/>
                  </a:lnTo>
                  <a:lnTo>
                    <a:pt x="1537" y="1250"/>
                  </a:lnTo>
                  <a:lnTo>
                    <a:pt x="1537" y="1229"/>
                  </a:lnTo>
                  <a:lnTo>
                    <a:pt x="1537" y="1210"/>
                  </a:lnTo>
                  <a:lnTo>
                    <a:pt x="1535" y="1188"/>
                  </a:lnTo>
                  <a:lnTo>
                    <a:pt x="1532" y="1169"/>
                  </a:lnTo>
                  <a:lnTo>
                    <a:pt x="1528" y="1150"/>
                  </a:lnTo>
                  <a:lnTo>
                    <a:pt x="1522" y="1132"/>
                  </a:lnTo>
                  <a:lnTo>
                    <a:pt x="1516" y="1113"/>
                  </a:lnTo>
                  <a:lnTo>
                    <a:pt x="1506" y="1095"/>
                  </a:lnTo>
                  <a:lnTo>
                    <a:pt x="1501" y="1076"/>
                  </a:lnTo>
                  <a:lnTo>
                    <a:pt x="1491" y="1058"/>
                  </a:lnTo>
                  <a:lnTo>
                    <a:pt x="1481" y="1041"/>
                  </a:lnTo>
                  <a:lnTo>
                    <a:pt x="1470" y="1025"/>
                  </a:lnTo>
                  <a:lnTo>
                    <a:pt x="1458" y="1010"/>
                  </a:lnTo>
                  <a:lnTo>
                    <a:pt x="1444" y="996"/>
                  </a:lnTo>
                  <a:lnTo>
                    <a:pt x="1431" y="981"/>
                  </a:lnTo>
                  <a:lnTo>
                    <a:pt x="1417" y="969"/>
                  </a:lnTo>
                  <a:lnTo>
                    <a:pt x="1402" y="958"/>
                  </a:lnTo>
                  <a:lnTo>
                    <a:pt x="1386" y="946"/>
                  </a:lnTo>
                  <a:lnTo>
                    <a:pt x="1371" y="936"/>
                  </a:lnTo>
                  <a:lnTo>
                    <a:pt x="1355" y="927"/>
                  </a:lnTo>
                  <a:lnTo>
                    <a:pt x="1338" y="919"/>
                  </a:lnTo>
                  <a:lnTo>
                    <a:pt x="1322" y="911"/>
                  </a:lnTo>
                  <a:lnTo>
                    <a:pt x="1307" y="905"/>
                  </a:lnTo>
                  <a:lnTo>
                    <a:pt x="1291" y="901"/>
                  </a:lnTo>
                  <a:lnTo>
                    <a:pt x="1278" y="897"/>
                  </a:lnTo>
                  <a:lnTo>
                    <a:pt x="1266" y="894"/>
                  </a:lnTo>
                  <a:lnTo>
                    <a:pt x="1241" y="890"/>
                  </a:lnTo>
                  <a:lnTo>
                    <a:pt x="1216" y="888"/>
                  </a:lnTo>
                  <a:lnTo>
                    <a:pt x="1190" y="888"/>
                  </a:lnTo>
                  <a:lnTo>
                    <a:pt x="1165" y="892"/>
                  </a:lnTo>
                  <a:lnTo>
                    <a:pt x="1140" y="896"/>
                  </a:lnTo>
                  <a:lnTo>
                    <a:pt x="1091" y="905"/>
                  </a:lnTo>
                  <a:lnTo>
                    <a:pt x="1068" y="911"/>
                  </a:lnTo>
                  <a:lnTo>
                    <a:pt x="1043" y="915"/>
                  </a:lnTo>
                  <a:lnTo>
                    <a:pt x="1020" y="919"/>
                  </a:lnTo>
                  <a:lnTo>
                    <a:pt x="998" y="919"/>
                  </a:lnTo>
                  <a:lnTo>
                    <a:pt x="975" y="919"/>
                  </a:lnTo>
                  <a:lnTo>
                    <a:pt x="954" y="915"/>
                  </a:lnTo>
                  <a:lnTo>
                    <a:pt x="942" y="911"/>
                  </a:lnTo>
                  <a:lnTo>
                    <a:pt x="933" y="907"/>
                  </a:lnTo>
                  <a:lnTo>
                    <a:pt x="923" y="901"/>
                  </a:lnTo>
                  <a:lnTo>
                    <a:pt x="913" y="896"/>
                  </a:lnTo>
                  <a:lnTo>
                    <a:pt x="903" y="888"/>
                  </a:lnTo>
                  <a:lnTo>
                    <a:pt x="896" y="880"/>
                  </a:lnTo>
                  <a:lnTo>
                    <a:pt x="894" y="878"/>
                  </a:lnTo>
                  <a:lnTo>
                    <a:pt x="892" y="876"/>
                  </a:lnTo>
                  <a:lnTo>
                    <a:pt x="890" y="874"/>
                  </a:lnTo>
                  <a:lnTo>
                    <a:pt x="890" y="872"/>
                  </a:lnTo>
                  <a:lnTo>
                    <a:pt x="913" y="818"/>
                  </a:lnTo>
                  <a:lnTo>
                    <a:pt x="1163" y="738"/>
                  </a:lnTo>
                  <a:lnTo>
                    <a:pt x="1212" y="543"/>
                  </a:lnTo>
                  <a:lnTo>
                    <a:pt x="1208" y="537"/>
                  </a:lnTo>
                  <a:lnTo>
                    <a:pt x="1202" y="529"/>
                  </a:lnTo>
                  <a:lnTo>
                    <a:pt x="1196" y="523"/>
                  </a:lnTo>
                  <a:lnTo>
                    <a:pt x="1192" y="517"/>
                  </a:lnTo>
                  <a:lnTo>
                    <a:pt x="1192" y="463"/>
                  </a:lnTo>
                  <a:lnTo>
                    <a:pt x="1212" y="450"/>
                  </a:lnTo>
                  <a:lnTo>
                    <a:pt x="1233" y="440"/>
                  </a:lnTo>
                  <a:lnTo>
                    <a:pt x="1254" y="432"/>
                  </a:lnTo>
                  <a:lnTo>
                    <a:pt x="1278" y="426"/>
                  </a:lnTo>
                  <a:lnTo>
                    <a:pt x="1301" y="420"/>
                  </a:lnTo>
                  <a:lnTo>
                    <a:pt x="1326" y="415"/>
                  </a:lnTo>
                  <a:lnTo>
                    <a:pt x="1378" y="407"/>
                  </a:lnTo>
                  <a:lnTo>
                    <a:pt x="1431" y="399"/>
                  </a:lnTo>
                  <a:lnTo>
                    <a:pt x="1485" y="391"/>
                  </a:lnTo>
                  <a:lnTo>
                    <a:pt x="1510" y="384"/>
                  </a:lnTo>
                  <a:lnTo>
                    <a:pt x="1537" y="376"/>
                  </a:lnTo>
                  <a:lnTo>
                    <a:pt x="1563" y="368"/>
                  </a:lnTo>
                  <a:lnTo>
                    <a:pt x="1588" y="357"/>
                  </a:lnTo>
                  <a:lnTo>
                    <a:pt x="1578" y="99"/>
                  </a:lnTo>
                  <a:lnTo>
                    <a:pt x="1551" y="99"/>
                  </a:lnTo>
                  <a:lnTo>
                    <a:pt x="1526" y="97"/>
                  </a:lnTo>
                  <a:lnTo>
                    <a:pt x="1501" y="95"/>
                  </a:lnTo>
                  <a:lnTo>
                    <a:pt x="1475" y="91"/>
                  </a:lnTo>
                  <a:lnTo>
                    <a:pt x="1452" y="85"/>
                  </a:lnTo>
                  <a:lnTo>
                    <a:pt x="1429" y="77"/>
                  </a:lnTo>
                  <a:lnTo>
                    <a:pt x="1384" y="62"/>
                  </a:lnTo>
                  <a:lnTo>
                    <a:pt x="1340" y="46"/>
                  </a:lnTo>
                  <a:lnTo>
                    <a:pt x="1295" y="29"/>
                  </a:lnTo>
                  <a:lnTo>
                    <a:pt x="1247" y="11"/>
                  </a:lnTo>
                  <a:lnTo>
                    <a:pt x="1223" y="6"/>
                  </a:lnTo>
                  <a:lnTo>
                    <a:pt x="1198" y="0"/>
                  </a:lnTo>
                  <a:lnTo>
                    <a:pt x="1175" y="6"/>
                  </a:lnTo>
                  <a:lnTo>
                    <a:pt x="1154" y="11"/>
                  </a:lnTo>
                  <a:lnTo>
                    <a:pt x="1130" y="15"/>
                  </a:lnTo>
                  <a:lnTo>
                    <a:pt x="1111" y="19"/>
                  </a:lnTo>
                  <a:lnTo>
                    <a:pt x="1090" y="19"/>
                  </a:lnTo>
                  <a:lnTo>
                    <a:pt x="1070" y="19"/>
                  </a:lnTo>
                  <a:lnTo>
                    <a:pt x="1028" y="19"/>
                  </a:lnTo>
                  <a:lnTo>
                    <a:pt x="983" y="70"/>
                  </a:lnTo>
                  <a:lnTo>
                    <a:pt x="940" y="124"/>
                  </a:lnTo>
                  <a:lnTo>
                    <a:pt x="900" y="178"/>
                  </a:lnTo>
                  <a:lnTo>
                    <a:pt x="861" y="234"/>
                  </a:lnTo>
                  <a:lnTo>
                    <a:pt x="824" y="293"/>
                  </a:lnTo>
                  <a:lnTo>
                    <a:pt x="789" y="351"/>
                  </a:lnTo>
                  <a:lnTo>
                    <a:pt x="754" y="411"/>
                  </a:lnTo>
                  <a:lnTo>
                    <a:pt x="721" y="471"/>
                  </a:lnTo>
                  <a:lnTo>
                    <a:pt x="690" y="535"/>
                  </a:lnTo>
                  <a:lnTo>
                    <a:pt x="659" y="597"/>
                  </a:lnTo>
                  <a:lnTo>
                    <a:pt x="630" y="661"/>
                  </a:lnTo>
                  <a:lnTo>
                    <a:pt x="601" y="725"/>
                  </a:lnTo>
                  <a:lnTo>
                    <a:pt x="545" y="855"/>
                  </a:lnTo>
                  <a:lnTo>
                    <a:pt x="490" y="985"/>
                  </a:lnTo>
                  <a:lnTo>
                    <a:pt x="556" y="1016"/>
                  </a:lnTo>
                  <a:lnTo>
                    <a:pt x="566" y="1012"/>
                  </a:lnTo>
                  <a:lnTo>
                    <a:pt x="574" y="1012"/>
                  </a:lnTo>
                  <a:lnTo>
                    <a:pt x="584" y="1008"/>
                  </a:lnTo>
                  <a:lnTo>
                    <a:pt x="589" y="1004"/>
                  </a:lnTo>
                  <a:lnTo>
                    <a:pt x="597" y="1000"/>
                  </a:lnTo>
                  <a:lnTo>
                    <a:pt x="607" y="1002"/>
                  </a:lnTo>
                  <a:lnTo>
                    <a:pt x="618" y="1004"/>
                  </a:lnTo>
                  <a:lnTo>
                    <a:pt x="628" y="1010"/>
                  </a:lnTo>
                  <a:lnTo>
                    <a:pt x="638" y="1016"/>
                  </a:lnTo>
                  <a:lnTo>
                    <a:pt x="646" y="1024"/>
                  </a:lnTo>
                  <a:lnTo>
                    <a:pt x="651" y="1033"/>
                  </a:lnTo>
                  <a:lnTo>
                    <a:pt x="657" y="1043"/>
                  </a:lnTo>
                  <a:lnTo>
                    <a:pt x="661" y="1055"/>
                  </a:lnTo>
                  <a:lnTo>
                    <a:pt x="655" y="1086"/>
                  </a:lnTo>
                  <a:lnTo>
                    <a:pt x="649" y="1117"/>
                  </a:lnTo>
                  <a:lnTo>
                    <a:pt x="644" y="1148"/>
                  </a:lnTo>
                  <a:lnTo>
                    <a:pt x="626" y="1208"/>
                  </a:lnTo>
                  <a:lnTo>
                    <a:pt x="616" y="1237"/>
                  </a:lnTo>
                  <a:lnTo>
                    <a:pt x="607" y="1264"/>
                  </a:lnTo>
                  <a:lnTo>
                    <a:pt x="595" y="1293"/>
                  </a:lnTo>
                  <a:lnTo>
                    <a:pt x="582" y="1320"/>
                  </a:lnTo>
                  <a:lnTo>
                    <a:pt x="570" y="1347"/>
                  </a:lnTo>
                  <a:lnTo>
                    <a:pt x="556" y="1375"/>
                  </a:lnTo>
                  <a:lnTo>
                    <a:pt x="543" y="1402"/>
                  </a:lnTo>
                  <a:lnTo>
                    <a:pt x="512" y="1454"/>
                  </a:lnTo>
                  <a:lnTo>
                    <a:pt x="477" y="1502"/>
                  </a:lnTo>
                  <a:lnTo>
                    <a:pt x="442" y="1551"/>
                  </a:lnTo>
                  <a:lnTo>
                    <a:pt x="403" y="1597"/>
                  </a:lnTo>
                  <a:lnTo>
                    <a:pt x="364" y="1642"/>
                  </a:lnTo>
                  <a:lnTo>
                    <a:pt x="322" y="1685"/>
                  </a:lnTo>
                  <a:lnTo>
                    <a:pt x="279" y="1725"/>
                  </a:lnTo>
                  <a:lnTo>
                    <a:pt x="233" y="1766"/>
                  </a:lnTo>
                  <a:lnTo>
                    <a:pt x="186" y="1803"/>
                  </a:lnTo>
                  <a:lnTo>
                    <a:pt x="140" y="1838"/>
                  </a:lnTo>
                  <a:lnTo>
                    <a:pt x="120" y="1848"/>
                  </a:lnTo>
                  <a:lnTo>
                    <a:pt x="101" y="1857"/>
                  </a:lnTo>
                  <a:lnTo>
                    <a:pt x="68" y="1877"/>
                  </a:lnTo>
                  <a:lnTo>
                    <a:pt x="35" y="1896"/>
                  </a:lnTo>
                  <a:lnTo>
                    <a:pt x="17" y="1904"/>
                  </a:lnTo>
                  <a:lnTo>
                    <a:pt x="0" y="1912"/>
                  </a:lnTo>
                  <a:lnTo>
                    <a:pt x="43" y="2063"/>
                  </a:lnTo>
                  <a:lnTo>
                    <a:pt x="48" y="2073"/>
                  </a:lnTo>
                  <a:lnTo>
                    <a:pt x="58" y="2082"/>
                  </a:lnTo>
                  <a:lnTo>
                    <a:pt x="64" y="2084"/>
                  </a:lnTo>
                  <a:lnTo>
                    <a:pt x="72" y="2088"/>
                  </a:lnTo>
                  <a:lnTo>
                    <a:pt x="78" y="2090"/>
                  </a:lnTo>
                  <a:lnTo>
                    <a:pt x="85" y="2090"/>
                  </a:lnTo>
                  <a:close/>
                </a:path>
              </a:pathLst>
            </a:custGeom>
            <a:solidFill>
              <a:srgbClr val="0057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0">
              <a:extLst>
                <a:ext uri="{FF2B5EF4-FFF2-40B4-BE49-F238E27FC236}">
                  <a16:creationId xmlns:a16="http://schemas.microsoft.com/office/drawing/2014/main" id="{817E875E-088E-4840-8B11-14D5CA79DAFB}"/>
                </a:ext>
              </a:extLst>
            </p:cNvPr>
            <p:cNvSpPr>
              <a:spLocks/>
            </p:cNvSpPr>
            <p:nvPr/>
          </p:nvSpPr>
          <p:spPr bwMode="auto">
            <a:xfrm>
              <a:off x="2541" y="3426"/>
              <a:ext cx="40" cy="26"/>
            </a:xfrm>
            <a:custGeom>
              <a:avLst/>
              <a:gdLst>
                <a:gd name="T0" fmla="*/ 1 w 80"/>
                <a:gd name="T1" fmla="*/ 0 h 53"/>
                <a:gd name="T2" fmla="*/ 1 w 80"/>
                <a:gd name="T3" fmla="*/ 0 h 53"/>
                <a:gd name="T4" fmla="*/ 1 w 80"/>
                <a:gd name="T5" fmla="*/ 0 h 53"/>
                <a:gd name="T6" fmla="*/ 1 w 80"/>
                <a:gd name="T7" fmla="*/ 0 h 53"/>
                <a:gd name="T8" fmla="*/ 1 w 80"/>
                <a:gd name="T9" fmla="*/ 0 h 53"/>
                <a:gd name="T10" fmla="*/ 2 w 80"/>
                <a:gd name="T11" fmla="*/ 0 h 53"/>
                <a:gd name="T12" fmla="*/ 2 w 80"/>
                <a:gd name="T13" fmla="*/ 0 h 53"/>
                <a:gd name="T14" fmla="*/ 1 w 80"/>
                <a:gd name="T15" fmla="*/ 0 h 53"/>
                <a:gd name="T16" fmla="*/ 1 w 80"/>
                <a:gd name="T17" fmla="*/ 0 h 53"/>
                <a:gd name="T18" fmla="*/ 1 w 80"/>
                <a:gd name="T19" fmla="*/ 0 h 53"/>
                <a:gd name="T20" fmla="*/ 1 w 80"/>
                <a:gd name="T21" fmla="*/ 0 h 53"/>
                <a:gd name="T22" fmla="*/ 0 w 80"/>
                <a:gd name="T23" fmla="*/ 0 h 53"/>
                <a:gd name="T24" fmla="*/ 0 w 80"/>
                <a:gd name="T25" fmla="*/ 0 h 53"/>
                <a:gd name="T26" fmla="*/ 1 w 80"/>
                <a:gd name="T27" fmla="*/ 0 h 53"/>
                <a:gd name="T28" fmla="*/ 1 w 80"/>
                <a:gd name="T29" fmla="*/ 0 h 53"/>
                <a:gd name="T30" fmla="*/ 1 w 80"/>
                <a:gd name="T31" fmla="*/ 0 h 53"/>
                <a:gd name="T32" fmla="*/ 1 w 80"/>
                <a:gd name="T33" fmla="*/ 0 h 53"/>
                <a:gd name="T34" fmla="*/ 1 w 80"/>
                <a:gd name="T35" fmla="*/ 0 h 53"/>
                <a:gd name="T36" fmla="*/ 1 w 80"/>
                <a:gd name="T37" fmla="*/ 0 h 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0" h="53">
                  <a:moveTo>
                    <a:pt x="35" y="53"/>
                  </a:moveTo>
                  <a:lnTo>
                    <a:pt x="39" y="53"/>
                  </a:lnTo>
                  <a:lnTo>
                    <a:pt x="45" y="53"/>
                  </a:lnTo>
                  <a:lnTo>
                    <a:pt x="51" y="51"/>
                  </a:lnTo>
                  <a:lnTo>
                    <a:pt x="57" y="49"/>
                  </a:lnTo>
                  <a:lnTo>
                    <a:pt x="80" y="0"/>
                  </a:lnTo>
                  <a:lnTo>
                    <a:pt x="70" y="0"/>
                  </a:lnTo>
                  <a:lnTo>
                    <a:pt x="60" y="0"/>
                  </a:lnTo>
                  <a:lnTo>
                    <a:pt x="49" y="4"/>
                  </a:lnTo>
                  <a:lnTo>
                    <a:pt x="39" y="8"/>
                  </a:lnTo>
                  <a:lnTo>
                    <a:pt x="20" y="20"/>
                  </a:lnTo>
                  <a:lnTo>
                    <a:pt x="0" y="31"/>
                  </a:lnTo>
                  <a:lnTo>
                    <a:pt x="0" y="35"/>
                  </a:lnTo>
                  <a:lnTo>
                    <a:pt x="4" y="39"/>
                  </a:lnTo>
                  <a:lnTo>
                    <a:pt x="6" y="43"/>
                  </a:lnTo>
                  <a:lnTo>
                    <a:pt x="12" y="47"/>
                  </a:lnTo>
                  <a:lnTo>
                    <a:pt x="24" y="51"/>
                  </a:lnTo>
                  <a:lnTo>
                    <a:pt x="29" y="53"/>
                  </a:lnTo>
                  <a:lnTo>
                    <a:pt x="35" y="53"/>
                  </a:lnTo>
                  <a:close/>
                </a:path>
              </a:pathLst>
            </a:custGeom>
            <a:solidFill>
              <a:srgbClr val="C4AD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1">
              <a:extLst>
                <a:ext uri="{FF2B5EF4-FFF2-40B4-BE49-F238E27FC236}">
                  <a16:creationId xmlns:a16="http://schemas.microsoft.com/office/drawing/2014/main" id="{3D7D1EF5-EF99-4E1C-8607-CFFC096784CA}"/>
                </a:ext>
              </a:extLst>
            </p:cNvPr>
            <p:cNvSpPr>
              <a:spLocks/>
            </p:cNvSpPr>
            <p:nvPr/>
          </p:nvSpPr>
          <p:spPr bwMode="auto">
            <a:xfrm>
              <a:off x="2296" y="3336"/>
              <a:ext cx="66" cy="23"/>
            </a:xfrm>
            <a:custGeom>
              <a:avLst/>
              <a:gdLst>
                <a:gd name="T0" fmla="*/ 1 w 132"/>
                <a:gd name="T1" fmla="*/ 0 h 47"/>
                <a:gd name="T2" fmla="*/ 3 w 132"/>
                <a:gd name="T3" fmla="*/ 0 h 47"/>
                <a:gd name="T4" fmla="*/ 3 w 132"/>
                <a:gd name="T5" fmla="*/ 0 h 47"/>
                <a:gd name="T6" fmla="*/ 2 w 132"/>
                <a:gd name="T7" fmla="*/ 0 h 47"/>
                <a:gd name="T8" fmla="*/ 2 w 132"/>
                <a:gd name="T9" fmla="*/ 0 h 47"/>
                <a:gd name="T10" fmla="*/ 2 w 132"/>
                <a:gd name="T11" fmla="*/ 0 h 47"/>
                <a:gd name="T12" fmla="*/ 2 w 132"/>
                <a:gd name="T13" fmla="*/ 0 h 47"/>
                <a:gd name="T14" fmla="*/ 2 w 132"/>
                <a:gd name="T15" fmla="*/ 0 h 47"/>
                <a:gd name="T16" fmla="*/ 2 w 132"/>
                <a:gd name="T17" fmla="*/ 0 h 47"/>
                <a:gd name="T18" fmla="*/ 1 w 132"/>
                <a:gd name="T19" fmla="*/ 0 h 47"/>
                <a:gd name="T20" fmla="*/ 1 w 132"/>
                <a:gd name="T21" fmla="*/ 0 h 47"/>
                <a:gd name="T22" fmla="*/ 1 w 132"/>
                <a:gd name="T23" fmla="*/ 0 h 47"/>
                <a:gd name="T24" fmla="*/ 1 w 132"/>
                <a:gd name="T25" fmla="*/ 0 h 47"/>
                <a:gd name="T26" fmla="*/ 1 w 132"/>
                <a:gd name="T27" fmla="*/ 0 h 47"/>
                <a:gd name="T28" fmla="*/ 1 w 132"/>
                <a:gd name="T29" fmla="*/ 0 h 47"/>
                <a:gd name="T30" fmla="*/ 1 w 132"/>
                <a:gd name="T31" fmla="*/ 0 h 47"/>
                <a:gd name="T32" fmla="*/ 1 w 132"/>
                <a:gd name="T33" fmla="*/ 0 h 47"/>
                <a:gd name="T34" fmla="*/ 0 w 132"/>
                <a:gd name="T35" fmla="*/ 0 h 47"/>
                <a:gd name="T36" fmla="*/ 0 w 132"/>
                <a:gd name="T37" fmla="*/ 0 h 47"/>
                <a:gd name="T38" fmla="*/ 1 w 132"/>
                <a:gd name="T39" fmla="*/ 0 h 47"/>
                <a:gd name="T40" fmla="*/ 1 w 132"/>
                <a:gd name="T41" fmla="*/ 0 h 47"/>
                <a:gd name="T42" fmla="*/ 1 w 132"/>
                <a:gd name="T43" fmla="*/ 0 h 47"/>
                <a:gd name="T44" fmla="*/ 1 w 132"/>
                <a:gd name="T45" fmla="*/ 0 h 47"/>
                <a:gd name="T46" fmla="*/ 1 w 132"/>
                <a:gd name="T47" fmla="*/ 0 h 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32" h="47">
                  <a:moveTo>
                    <a:pt x="13" y="41"/>
                  </a:moveTo>
                  <a:lnTo>
                    <a:pt x="132" y="39"/>
                  </a:lnTo>
                  <a:lnTo>
                    <a:pt x="132" y="12"/>
                  </a:lnTo>
                  <a:lnTo>
                    <a:pt x="126" y="8"/>
                  </a:lnTo>
                  <a:lnTo>
                    <a:pt x="120" y="4"/>
                  </a:lnTo>
                  <a:lnTo>
                    <a:pt x="114" y="2"/>
                  </a:lnTo>
                  <a:lnTo>
                    <a:pt x="106" y="0"/>
                  </a:lnTo>
                  <a:lnTo>
                    <a:pt x="91" y="0"/>
                  </a:lnTo>
                  <a:lnTo>
                    <a:pt x="75" y="4"/>
                  </a:lnTo>
                  <a:lnTo>
                    <a:pt x="58" y="8"/>
                  </a:lnTo>
                  <a:lnTo>
                    <a:pt x="43" y="14"/>
                  </a:lnTo>
                  <a:lnTo>
                    <a:pt x="27" y="19"/>
                  </a:lnTo>
                  <a:lnTo>
                    <a:pt x="13" y="23"/>
                  </a:lnTo>
                  <a:lnTo>
                    <a:pt x="13" y="25"/>
                  </a:lnTo>
                  <a:lnTo>
                    <a:pt x="10" y="29"/>
                  </a:lnTo>
                  <a:lnTo>
                    <a:pt x="2" y="39"/>
                  </a:lnTo>
                  <a:lnTo>
                    <a:pt x="0" y="45"/>
                  </a:lnTo>
                  <a:lnTo>
                    <a:pt x="0" y="47"/>
                  </a:lnTo>
                  <a:lnTo>
                    <a:pt x="2" y="47"/>
                  </a:lnTo>
                  <a:lnTo>
                    <a:pt x="6" y="47"/>
                  </a:lnTo>
                  <a:lnTo>
                    <a:pt x="10" y="45"/>
                  </a:lnTo>
                  <a:lnTo>
                    <a:pt x="13"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2">
              <a:extLst>
                <a:ext uri="{FF2B5EF4-FFF2-40B4-BE49-F238E27FC236}">
                  <a16:creationId xmlns:a16="http://schemas.microsoft.com/office/drawing/2014/main" id="{F7E3480C-4020-4682-B5FA-447390054459}"/>
                </a:ext>
              </a:extLst>
            </p:cNvPr>
            <p:cNvSpPr>
              <a:spLocks/>
            </p:cNvSpPr>
            <p:nvPr/>
          </p:nvSpPr>
          <p:spPr bwMode="auto">
            <a:xfrm>
              <a:off x="2414" y="3040"/>
              <a:ext cx="224" cy="203"/>
            </a:xfrm>
            <a:custGeom>
              <a:avLst/>
              <a:gdLst>
                <a:gd name="T0" fmla="*/ 6 w 448"/>
                <a:gd name="T1" fmla="*/ 6 h 407"/>
                <a:gd name="T2" fmla="*/ 7 w 448"/>
                <a:gd name="T3" fmla="*/ 0 h 407"/>
                <a:gd name="T4" fmla="*/ 1 w 448"/>
                <a:gd name="T5" fmla="*/ 0 h 407"/>
                <a:gd name="T6" fmla="*/ 1 w 448"/>
                <a:gd name="T7" fmla="*/ 0 h 407"/>
                <a:gd name="T8" fmla="*/ 1 w 448"/>
                <a:gd name="T9" fmla="*/ 0 h 407"/>
                <a:gd name="T10" fmla="*/ 1 w 448"/>
                <a:gd name="T11" fmla="*/ 0 h 407"/>
                <a:gd name="T12" fmla="*/ 1 w 448"/>
                <a:gd name="T13" fmla="*/ 0 h 407"/>
                <a:gd name="T14" fmla="*/ 1 w 448"/>
                <a:gd name="T15" fmla="*/ 0 h 407"/>
                <a:gd name="T16" fmla="*/ 0 w 448"/>
                <a:gd name="T17" fmla="*/ 0 h 407"/>
                <a:gd name="T18" fmla="*/ 1 w 448"/>
                <a:gd name="T19" fmla="*/ 1 h 407"/>
                <a:gd name="T20" fmla="*/ 2 w 448"/>
                <a:gd name="T21" fmla="*/ 1 h 407"/>
                <a:gd name="T22" fmla="*/ 3 w 448"/>
                <a:gd name="T23" fmla="*/ 2 h 407"/>
                <a:gd name="T24" fmla="*/ 3 w 448"/>
                <a:gd name="T25" fmla="*/ 2 h 407"/>
                <a:gd name="T26" fmla="*/ 3 w 448"/>
                <a:gd name="T27" fmla="*/ 2 h 407"/>
                <a:gd name="T28" fmla="*/ 4 w 448"/>
                <a:gd name="T29" fmla="*/ 2 h 407"/>
                <a:gd name="T30" fmla="*/ 4 w 448"/>
                <a:gd name="T31" fmla="*/ 3 h 407"/>
                <a:gd name="T32" fmla="*/ 5 w 448"/>
                <a:gd name="T33" fmla="*/ 3 h 407"/>
                <a:gd name="T34" fmla="*/ 5 w 448"/>
                <a:gd name="T35" fmla="*/ 4 h 407"/>
                <a:gd name="T36" fmla="*/ 5 w 448"/>
                <a:gd name="T37" fmla="*/ 4 h 407"/>
                <a:gd name="T38" fmla="*/ 5 w 448"/>
                <a:gd name="T39" fmla="*/ 4 h 407"/>
                <a:gd name="T40" fmla="*/ 6 w 448"/>
                <a:gd name="T41" fmla="*/ 5 h 407"/>
                <a:gd name="T42" fmla="*/ 6 w 448"/>
                <a:gd name="T43" fmla="*/ 5 h 407"/>
                <a:gd name="T44" fmla="*/ 6 w 448"/>
                <a:gd name="T45" fmla="*/ 6 h 407"/>
                <a:gd name="T46" fmla="*/ 6 w 448"/>
                <a:gd name="T47" fmla="*/ 6 h 407"/>
                <a:gd name="T48" fmla="*/ 6 w 448"/>
                <a:gd name="T49" fmla="*/ 6 h 40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48" h="407">
                  <a:moveTo>
                    <a:pt x="365" y="403"/>
                  </a:moveTo>
                  <a:lnTo>
                    <a:pt x="448" y="0"/>
                  </a:lnTo>
                  <a:lnTo>
                    <a:pt x="28" y="13"/>
                  </a:lnTo>
                  <a:lnTo>
                    <a:pt x="22" y="13"/>
                  </a:lnTo>
                  <a:lnTo>
                    <a:pt x="16" y="17"/>
                  </a:lnTo>
                  <a:lnTo>
                    <a:pt x="14" y="21"/>
                  </a:lnTo>
                  <a:lnTo>
                    <a:pt x="10" y="25"/>
                  </a:lnTo>
                  <a:lnTo>
                    <a:pt x="6" y="38"/>
                  </a:lnTo>
                  <a:lnTo>
                    <a:pt x="0" y="52"/>
                  </a:lnTo>
                  <a:lnTo>
                    <a:pt x="57" y="83"/>
                  </a:lnTo>
                  <a:lnTo>
                    <a:pt x="113" y="116"/>
                  </a:lnTo>
                  <a:lnTo>
                    <a:pt x="140" y="132"/>
                  </a:lnTo>
                  <a:lnTo>
                    <a:pt x="165" y="149"/>
                  </a:lnTo>
                  <a:lnTo>
                    <a:pt x="190" y="168"/>
                  </a:lnTo>
                  <a:lnTo>
                    <a:pt x="216" y="188"/>
                  </a:lnTo>
                  <a:lnTo>
                    <a:pt x="239" y="209"/>
                  </a:lnTo>
                  <a:lnTo>
                    <a:pt x="262" y="232"/>
                  </a:lnTo>
                  <a:lnTo>
                    <a:pt x="282" y="258"/>
                  </a:lnTo>
                  <a:lnTo>
                    <a:pt x="301" y="283"/>
                  </a:lnTo>
                  <a:lnTo>
                    <a:pt x="318" y="310"/>
                  </a:lnTo>
                  <a:lnTo>
                    <a:pt x="334" y="341"/>
                  </a:lnTo>
                  <a:lnTo>
                    <a:pt x="347" y="372"/>
                  </a:lnTo>
                  <a:lnTo>
                    <a:pt x="353" y="389"/>
                  </a:lnTo>
                  <a:lnTo>
                    <a:pt x="359" y="407"/>
                  </a:lnTo>
                  <a:lnTo>
                    <a:pt x="365" y="4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3">
              <a:extLst>
                <a:ext uri="{FF2B5EF4-FFF2-40B4-BE49-F238E27FC236}">
                  <a16:creationId xmlns:a16="http://schemas.microsoft.com/office/drawing/2014/main" id="{60C1AD0E-A263-47FC-82BD-32A329F65233}"/>
                </a:ext>
              </a:extLst>
            </p:cNvPr>
            <p:cNvSpPr>
              <a:spLocks/>
            </p:cNvSpPr>
            <p:nvPr/>
          </p:nvSpPr>
          <p:spPr bwMode="auto">
            <a:xfrm>
              <a:off x="2435" y="2951"/>
              <a:ext cx="71" cy="17"/>
            </a:xfrm>
            <a:custGeom>
              <a:avLst/>
              <a:gdLst>
                <a:gd name="T0" fmla="*/ 0 w 144"/>
                <a:gd name="T1" fmla="*/ 0 h 35"/>
                <a:gd name="T2" fmla="*/ 2 w 144"/>
                <a:gd name="T3" fmla="*/ 0 h 35"/>
                <a:gd name="T4" fmla="*/ 0 w 144"/>
                <a:gd name="T5" fmla="*/ 0 h 35"/>
                <a:gd name="T6" fmla="*/ 0 w 144"/>
                <a:gd name="T7" fmla="*/ 0 h 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4" h="35">
                  <a:moveTo>
                    <a:pt x="12" y="35"/>
                  </a:moveTo>
                  <a:lnTo>
                    <a:pt x="144" y="0"/>
                  </a:lnTo>
                  <a:lnTo>
                    <a:pt x="0" y="29"/>
                  </a:lnTo>
                  <a:lnTo>
                    <a:pt x="12" y="35"/>
                  </a:lnTo>
                  <a:close/>
                </a:path>
              </a:pathLst>
            </a:custGeom>
            <a:solidFill>
              <a:srgbClr val="C4AD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4">
              <a:extLst>
                <a:ext uri="{FF2B5EF4-FFF2-40B4-BE49-F238E27FC236}">
                  <a16:creationId xmlns:a16="http://schemas.microsoft.com/office/drawing/2014/main" id="{D5DAA80F-C8DF-4063-82E0-C6F88411CE38}"/>
                </a:ext>
              </a:extLst>
            </p:cNvPr>
            <p:cNvSpPr>
              <a:spLocks/>
            </p:cNvSpPr>
            <p:nvPr/>
          </p:nvSpPr>
          <p:spPr bwMode="auto">
            <a:xfrm>
              <a:off x="2598" y="2891"/>
              <a:ext cx="87" cy="42"/>
            </a:xfrm>
            <a:custGeom>
              <a:avLst/>
              <a:gdLst>
                <a:gd name="T0" fmla="*/ 3 w 172"/>
                <a:gd name="T1" fmla="*/ 1 h 85"/>
                <a:gd name="T2" fmla="*/ 3 w 172"/>
                <a:gd name="T3" fmla="*/ 1 h 85"/>
                <a:gd name="T4" fmla="*/ 3 w 172"/>
                <a:gd name="T5" fmla="*/ 1 h 85"/>
                <a:gd name="T6" fmla="*/ 3 w 172"/>
                <a:gd name="T7" fmla="*/ 0 h 85"/>
                <a:gd name="T8" fmla="*/ 3 w 172"/>
                <a:gd name="T9" fmla="*/ 0 h 85"/>
                <a:gd name="T10" fmla="*/ 3 w 172"/>
                <a:gd name="T11" fmla="*/ 0 h 85"/>
                <a:gd name="T12" fmla="*/ 3 w 172"/>
                <a:gd name="T13" fmla="*/ 0 h 85"/>
                <a:gd name="T14" fmla="*/ 3 w 172"/>
                <a:gd name="T15" fmla="*/ 0 h 85"/>
                <a:gd name="T16" fmla="*/ 3 w 172"/>
                <a:gd name="T17" fmla="*/ 0 h 85"/>
                <a:gd name="T18" fmla="*/ 2 w 172"/>
                <a:gd name="T19" fmla="*/ 0 h 85"/>
                <a:gd name="T20" fmla="*/ 0 w 172"/>
                <a:gd name="T21" fmla="*/ 0 h 85"/>
                <a:gd name="T22" fmla="*/ 3 w 172"/>
                <a:gd name="T23" fmla="*/ 1 h 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2" h="85">
                  <a:moveTo>
                    <a:pt x="143" y="85"/>
                  </a:moveTo>
                  <a:lnTo>
                    <a:pt x="149" y="78"/>
                  </a:lnTo>
                  <a:lnTo>
                    <a:pt x="155" y="70"/>
                  </a:lnTo>
                  <a:lnTo>
                    <a:pt x="161" y="60"/>
                  </a:lnTo>
                  <a:lnTo>
                    <a:pt x="165" y="49"/>
                  </a:lnTo>
                  <a:lnTo>
                    <a:pt x="168" y="37"/>
                  </a:lnTo>
                  <a:lnTo>
                    <a:pt x="172" y="23"/>
                  </a:lnTo>
                  <a:lnTo>
                    <a:pt x="172" y="12"/>
                  </a:lnTo>
                  <a:lnTo>
                    <a:pt x="172" y="0"/>
                  </a:lnTo>
                  <a:lnTo>
                    <a:pt x="93" y="0"/>
                  </a:lnTo>
                  <a:lnTo>
                    <a:pt x="0" y="52"/>
                  </a:lnTo>
                  <a:lnTo>
                    <a:pt x="143" y="85"/>
                  </a:lnTo>
                  <a:close/>
                </a:path>
              </a:pathLst>
            </a:custGeom>
            <a:solidFill>
              <a:srgbClr val="C4AD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5">
              <a:extLst>
                <a:ext uri="{FF2B5EF4-FFF2-40B4-BE49-F238E27FC236}">
                  <a16:creationId xmlns:a16="http://schemas.microsoft.com/office/drawing/2014/main" id="{0758F68C-21C2-4C16-911F-0E328E7C8875}"/>
                </a:ext>
              </a:extLst>
            </p:cNvPr>
            <p:cNvSpPr>
              <a:spLocks/>
            </p:cNvSpPr>
            <p:nvPr/>
          </p:nvSpPr>
          <p:spPr bwMode="auto">
            <a:xfrm>
              <a:off x="2624" y="2702"/>
              <a:ext cx="32" cy="109"/>
            </a:xfrm>
            <a:custGeom>
              <a:avLst/>
              <a:gdLst>
                <a:gd name="T0" fmla="*/ 1 w 64"/>
                <a:gd name="T1" fmla="*/ 4 h 217"/>
                <a:gd name="T2" fmla="*/ 1 w 64"/>
                <a:gd name="T3" fmla="*/ 3 h 217"/>
                <a:gd name="T4" fmla="*/ 1 w 64"/>
                <a:gd name="T5" fmla="*/ 1 h 217"/>
                <a:gd name="T6" fmla="*/ 1 w 64"/>
                <a:gd name="T7" fmla="*/ 0 h 217"/>
                <a:gd name="T8" fmla="*/ 1 w 64"/>
                <a:gd name="T9" fmla="*/ 0 h 217"/>
                <a:gd name="T10" fmla="*/ 1 w 64"/>
                <a:gd name="T11" fmla="*/ 1 h 217"/>
                <a:gd name="T12" fmla="*/ 1 w 64"/>
                <a:gd name="T13" fmla="*/ 1 h 217"/>
                <a:gd name="T14" fmla="*/ 1 w 64"/>
                <a:gd name="T15" fmla="*/ 1 h 217"/>
                <a:gd name="T16" fmla="*/ 1 w 64"/>
                <a:gd name="T17" fmla="*/ 1 h 217"/>
                <a:gd name="T18" fmla="*/ 1 w 64"/>
                <a:gd name="T19" fmla="*/ 1 h 217"/>
                <a:gd name="T20" fmla="*/ 0 w 64"/>
                <a:gd name="T21" fmla="*/ 4 h 217"/>
                <a:gd name="T22" fmla="*/ 1 w 64"/>
                <a:gd name="T23" fmla="*/ 4 h 2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4" h="217">
                  <a:moveTo>
                    <a:pt x="14" y="217"/>
                  </a:moveTo>
                  <a:lnTo>
                    <a:pt x="64" y="188"/>
                  </a:lnTo>
                  <a:lnTo>
                    <a:pt x="58" y="4"/>
                  </a:lnTo>
                  <a:lnTo>
                    <a:pt x="53" y="0"/>
                  </a:lnTo>
                  <a:lnTo>
                    <a:pt x="49" y="0"/>
                  </a:lnTo>
                  <a:lnTo>
                    <a:pt x="43" y="2"/>
                  </a:lnTo>
                  <a:lnTo>
                    <a:pt x="37" y="6"/>
                  </a:lnTo>
                  <a:lnTo>
                    <a:pt x="27" y="11"/>
                  </a:lnTo>
                  <a:lnTo>
                    <a:pt x="20" y="13"/>
                  </a:lnTo>
                  <a:lnTo>
                    <a:pt x="14" y="15"/>
                  </a:lnTo>
                  <a:lnTo>
                    <a:pt x="0" y="211"/>
                  </a:lnTo>
                  <a:lnTo>
                    <a:pt x="14" y="2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16">
              <a:extLst>
                <a:ext uri="{FF2B5EF4-FFF2-40B4-BE49-F238E27FC236}">
                  <a16:creationId xmlns:a16="http://schemas.microsoft.com/office/drawing/2014/main" id="{FB356435-B162-47D5-8D7A-1AD0AB7E67E2}"/>
                </a:ext>
              </a:extLst>
            </p:cNvPr>
            <p:cNvSpPr>
              <a:spLocks/>
            </p:cNvSpPr>
            <p:nvPr/>
          </p:nvSpPr>
          <p:spPr bwMode="auto">
            <a:xfrm>
              <a:off x="2725" y="2679"/>
              <a:ext cx="77" cy="64"/>
            </a:xfrm>
            <a:custGeom>
              <a:avLst/>
              <a:gdLst>
                <a:gd name="T0" fmla="*/ 1 w 153"/>
                <a:gd name="T1" fmla="*/ 2 h 128"/>
                <a:gd name="T2" fmla="*/ 2 w 153"/>
                <a:gd name="T3" fmla="*/ 2 h 128"/>
                <a:gd name="T4" fmla="*/ 3 w 153"/>
                <a:gd name="T5" fmla="*/ 1 h 128"/>
                <a:gd name="T6" fmla="*/ 3 w 153"/>
                <a:gd name="T7" fmla="*/ 1 h 128"/>
                <a:gd name="T8" fmla="*/ 3 w 153"/>
                <a:gd name="T9" fmla="*/ 1 h 128"/>
                <a:gd name="T10" fmla="*/ 3 w 153"/>
                <a:gd name="T11" fmla="*/ 1 h 128"/>
                <a:gd name="T12" fmla="*/ 3 w 153"/>
                <a:gd name="T13" fmla="*/ 1 h 128"/>
                <a:gd name="T14" fmla="*/ 3 w 153"/>
                <a:gd name="T15" fmla="*/ 1 h 128"/>
                <a:gd name="T16" fmla="*/ 2 w 153"/>
                <a:gd name="T17" fmla="*/ 1 h 128"/>
                <a:gd name="T18" fmla="*/ 2 w 153"/>
                <a:gd name="T19" fmla="*/ 0 h 128"/>
                <a:gd name="T20" fmla="*/ 2 w 153"/>
                <a:gd name="T21" fmla="*/ 0 h 128"/>
                <a:gd name="T22" fmla="*/ 2 w 153"/>
                <a:gd name="T23" fmla="*/ 0 h 128"/>
                <a:gd name="T24" fmla="*/ 2 w 153"/>
                <a:gd name="T25" fmla="*/ 1 h 128"/>
                <a:gd name="T26" fmla="*/ 2 w 153"/>
                <a:gd name="T27" fmla="*/ 1 h 128"/>
                <a:gd name="T28" fmla="*/ 1 w 153"/>
                <a:gd name="T29" fmla="*/ 1 h 128"/>
                <a:gd name="T30" fmla="*/ 1 w 153"/>
                <a:gd name="T31" fmla="*/ 1 h 128"/>
                <a:gd name="T32" fmla="*/ 1 w 153"/>
                <a:gd name="T33" fmla="*/ 1 h 128"/>
                <a:gd name="T34" fmla="*/ 0 w 153"/>
                <a:gd name="T35" fmla="*/ 1 h 128"/>
                <a:gd name="T36" fmla="*/ 1 w 153"/>
                <a:gd name="T37" fmla="*/ 2 h 128"/>
                <a:gd name="T38" fmla="*/ 1 w 153"/>
                <a:gd name="T39" fmla="*/ 2 h 12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3" h="128">
                  <a:moveTo>
                    <a:pt x="19" y="128"/>
                  </a:moveTo>
                  <a:lnTo>
                    <a:pt x="126" y="76"/>
                  </a:lnTo>
                  <a:lnTo>
                    <a:pt x="153" y="26"/>
                  </a:lnTo>
                  <a:lnTo>
                    <a:pt x="151" y="20"/>
                  </a:lnTo>
                  <a:lnTo>
                    <a:pt x="149" y="14"/>
                  </a:lnTo>
                  <a:lnTo>
                    <a:pt x="145" y="8"/>
                  </a:lnTo>
                  <a:lnTo>
                    <a:pt x="141" y="6"/>
                  </a:lnTo>
                  <a:lnTo>
                    <a:pt x="139" y="4"/>
                  </a:lnTo>
                  <a:lnTo>
                    <a:pt x="128" y="2"/>
                  </a:lnTo>
                  <a:lnTo>
                    <a:pt x="120" y="0"/>
                  </a:lnTo>
                  <a:lnTo>
                    <a:pt x="110" y="0"/>
                  </a:lnTo>
                  <a:lnTo>
                    <a:pt x="101" y="0"/>
                  </a:lnTo>
                  <a:lnTo>
                    <a:pt x="83" y="2"/>
                  </a:lnTo>
                  <a:lnTo>
                    <a:pt x="68" y="8"/>
                  </a:lnTo>
                  <a:lnTo>
                    <a:pt x="50" y="16"/>
                  </a:lnTo>
                  <a:lnTo>
                    <a:pt x="35" y="24"/>
                  </a:lnTo>
                  <a:lnTo>
                    <a:pt x="17" y="33"/>
                  </a:lnTo>
                  <a:lnTo>
                    <a:pt x="0" y="41"/>
                  </a:lnTo>
                  <a:lnTo>
                    <a:pt x="13" y="128"/>
                  </a:lnTo>
                  <a:lnTo>
                    <a:pt x="19" y="128"/>
                  </a:lnTo>
                  <a:close/>
                </a:path>
              </a:pathLst>
            </a:custGeom>
            <a:solidFill>
              <a:srgbClr val="FF9E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17">
              <a:extLst>
                <a:ext uri="{FF2B5EF4-FFF2-40B4-BE49-F238E27FC236}">
                  <a16:creationId xmlns:a16="http://schemas.microsoft.com/office/drawing/2014/main" id="{B9CF038D-02E3-43D8-B26E-6D5BC0A4273C}"/>
                </a:ext>
              </a:extLst>
            </p:cNvPr>
            <p:cNvSpPr>
              <a:spLocks/>
            </p:cNvSpPr>
            <p:nvPr/>
          </p:nvSpPr>
          <p:spPr bwMode="auto">
            <a:xfrm>
              <a:off x="2972" y="2675"/>
              <a:ext cx="442" cy="42"/>
            </a:xfrm>
            <a:custGeom>
              <a:avLst/>
              <a:gdLst>
                <a:gd name="T0" fmla="*/ 1 w 884"/>
                <a:gd name="T1" fmla="*/ 2 h 83"/>
                <a:gd name="T2" fmla="*/ 5 w 884"/>
                <a:gd name="T3" fmla="*/ 1 h 83"/>
                <a:gd name="T4" fmla="*/ 14 w 884"/>
                <a:gd name="T5" fmla="*/ 1 h 83"/>
                <a:gd name="T6" fmla="*/ 13 w 884"/>
                <a:gd name="T7" fmla="*/ 1 h 83"/>
                <a:gd name="T8" fmla="*/ 13 w 884"/>
                <a:gd name="T9" fmla="*/ 1 h 83"/>
                <a:gd name="T10" fmla="*/ 12 w 884"/>
                <a:gd name="T11" fmla="*/ 1 h 83"/>
                <a:gd name="T12" fmla="*/ 11 w 884"/>
                <a:gd name="T13" fmla="*/ 0 h 83"/>
                <a:gd name="T14" fmla="*/ 10 w 884"/>
                <a:gd name="T15" fmla="*/ 0 h 83"/>
                <a:gd name="T16" fmla="*/ 9 w 884"/>
                <a:gd name="T17" fmla="*/ 0 h 83"/>
                <a:gd name="T18" fmla="*/ 8 w 884"/>
                <a:gd name="T19" fmla="*/ 0 h 83"/>
                <a:gd name="T20" fmla="*/ 8 w 884"/>
                <a:gd name="T21" fmla="*/ 1 h 83"/>
                <a:gd name="T22" fmla="*/ 6 w 884"/>
                <a:gd name="T23" fmla="*/ 1 h 83"/>
                <a:gd name="T24" fmla="*/ 4 w 884"/>
                <a:gd name="T25" fmla="*/ 1 h 83"/>
                <a:gd name="T26" fmla="*/ 2 w 884"/>
                <a:gd name="T27" fmla="*/ 1 h 83"/>
                <a:gd name="T28" fmla="*/ 1 w 884"/>
                <a:gd name="T29" fmla="*/ 1 h 83"/>
                <a:gd name="T30" fmla="*/ 0 w 884"/>
                <a:gd name="T31" fmla="*/ 2 h 83"/>
                <a:gd name="T32" fmla="*/ 1 w 884"/>
                <a:gd name="T33" fmla="*/ 2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84" h="83">
                  <a:moveTo>
                    <a:pt x="14" y="83"/>
                  </a:moveTo>
                  <a:lnTo>
                    <a:pt x="303" y="48"/>
                  </a:lnTo>
                  <a:lnTo>
                    <a:pt x="884" y="27"/>
                  </a:lnTo>
                  <a:lnTo>
                    <a:pt x="830" y="17"/>
                  </a:lnTo>
                  <a:lnTo>
                    <a:pt x="776" y="9"/>
                  </a:lnTo>
                  <a:lnTo>
                    <a:pt x="721" y="3"/>
                  </a:lnTo>
                  <a:lnTo>
                    <a:pt x="669" y="0"/>
                  </a:lnTo>
                  <a:lnTo>
                    <a:pt x="615" y="0"/>
                  </a:lnTo>
                  <a:lnTo>
                    <a:pt x="560" y="0"/>
                  </a:lnTo>
                  <a:lnTo>
                    <a:pt x="508" y="0"/>
                  </a:lnTo>
                  <a:lnTo>
                    <a:pt x="454" y="2"/>
                  </a:lnTo>
                  <a:lnTo>
                    <a:pt x="345" y="9"/>
                  </a:lnTo>
                  <a:lnTo>
                    <a:pt x="237" y="19"/>
                  </a:lnTo>
                  <a:lnTo>
                    <a:pt x="128" y="27"/>
                  </a:lnTo>
                  <a:lnTo>
                    <a:pt x="20" y="33"/>
                  </a:lnTo>
                  <a:lnTo>
                    <a:pt x="0" y="81"/>
                  </a:lnTo>
                  <a:lnTo>
                    <a:pt x="14" y="83"/>
                  </a:lnTo>
                  <a:close/>
                </a:path>
              </a:pathLst>
            </a:custGeom>
            <a:solidFill>
              <a:srgbClr val="C4AD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18">
              <a:extLst>
                <a:ext uri="{FF2B5EF4-FFF2-40B4-BE49-F238E27FC236}">
                  <a16:creationId xmlns:a16="http://schemas.microsoft.com/office/drawing/2014/main" id="{C26E6CF1-B9A6-4D15-9EB5-BAD0B6A3B562}"/>
                </a:ext>
              </a:extLst>
            </p:cNvPr>
            <p:cNvSpPr>
              <a:spLocks/>
            </p:cNvSpPr>
            <p:nvPr/>
          </p:nvSpPr>
          <p:spPr bwMode="auto">
            <a:xfrm>
              <a:off x="2476" y="2351"/>
              <a:ext cx="372" cy="317"/>
            </a:xfrm>
            <a:custGeom>
              <a:avLst/>
              <a:gdLst>
                <a:gd name="T0" fmla="*/ 2 w 743"/>
                <a:gd name="T1" fmla="*/ 10 h 632"/>
                <a:gd name="T2" fmla="*/ 3 w 743"/>
                <a:gd name="T3" fmla="*/ 10 h 632"/>
                <a:gd name="T4" fmla="*/ 3 w 743"/>
                <a:gd name="T5" fmla="*/ 10 h 632"/>
                <a:gd name="T6" fmla="*/ 3 w 743"/>
                <a:gd name="T7" fmla="*/ 10 h 632"/>
                <a:gd name="T8" fmla="*/ 4 w 743"/>
                <a:gd name="T9" fmla="*/ 10 h 632"/>
                <a:gd name="T10" fmla="*/ 4 w 743"/>
                <a:gd name="T11" fmla="*/ 10 h 632"/>
                <a:gd name="T12" fmla="*/ 5 w 743"/>
                <a:gd name="T13" fmla="*/ 9 h 632"/>
                <a:gd name="T14" fmla="*/ 5 w 743"/>
                <a:gd name="T15" fmla="*/ 9 h 632"/>
                <a:gd name="T16" fmla="*/ 6 w 743"/>
                <a:gd name="T17" fmla="*/ 9 h 632"/>
                <a:gd name="T18" fmla="*/ 6 w 743"/>
                <a:gd name="T19" fmla="*/ 9 h 632"/>
                <a:gd name="T20" fmla="*/ 6 w 743"/>
                <a:gd name="T21" fmla="*/ 9 h 632"/>
                <a:gd name="T22" fmla="*/ 7 w 743"/>
                <a:gd name="T23" fmla="*/ 9 h 632"/>
                <a:gd name="T24" fmla="*/ 7 w 743"/>
                <a:gd name="T25" fmla="*/ 9 h 632"/>
                <a:gd name="T26" fmla="*/ 7 w 743"/>
                <a:gd name="T27" fmla="*/ 9 h 632"/>
                <a:gd name="T28" fmla="*/ 7 w 743"/>
                <a:gd name="T29" fmla="*/ 9 h 632"/>
                <a:gd name="T30" fmla="*/ 7 w 743"/>
                <a:gd name="T31" fmla="*/ 9 h 632"/>
                <a:gd name="T32" fmla="*/ 8 w 743"/>
                <a:gd name="T33" fmla="*/ 9 h 632"/>
                <a:gd name="T34" fmla="*/ 9 w 743"/>
                <a:gd name="T35" fmla="*/ 9 h 632"/>
                <a:gd name="T36" fmla="*/ 12 w 743"/>
                <a:gd name="T37" fmla="*/ 0 h 632"/>
                <a:gd name="T38" fmla="*/ 7 w 743"/>
                <a:gd name="T39" fmla="*/ 1 h 632"/>
                <a:gd name="T40" fmla="*/ 7 w 743"/>
                <a:gd name="T41" fmla="*/ 1 h 632"/>
                <a:gd name="T42" fmla="*/ 7 w 743"/>
                <a:gd name="T43" fmla="*/ 1 h 632"/>
                <a:gd name="T44" fmla="*/ 7 w 743"/>
                <a:gd name="T45" fmla="*/ 1 h 632"/>
                <a:gd name="T46" fmla="*/ 7 w 743"/>
                <a:gd name="T47" fmla="*/ 1 h 632"/>
                <a:gd name="T48" fmla="*/ 7 w 743"/>
                <a:gd name="T49" fmla="*/ 1 h 632"/>
                <a:gd name="T50" fmla="*/ 7 w 743"/>
                <a:gd name="T51" fmla="*/ 1 h 632"/>
                <a:gd name="T52" fmla="*/ 6 w 743"/>
                <a:gd name="T53" fmla="*/ 1 h 632"/>
                <a:gd name="T54" fmla="*/ 6 w 743"/>
                <a:gd name="T55" fmla="*/ 1 h 632"/>
                <a:gd name="T56" fmla="*/ 6 w 743"/>
                <a:gd name="T57" fmla="*/ 1 h 632"/>
                <a:gd name="T58" fmla="*/ 0 w 743"/>
                <a:gd name="T59" fmla="*/ 10 h 632"/>
                <a:gd name="T60" fmla="*/ 1 w 743"/>
                <a:gd name="T61" fmla="*/ 10 h 632"/>
                <a:gd name="T62" fmla="*/ 1 w 743"/>
                <a:gd name="T63" fmla="*/ 10 h 632"/>
                <a:gd name="T64" fmla="*/ 1 w 743"/>
                <a:gd name="T65" fmla="*/ 10 h 632"/>
                <a:gd name="T66" fmla="*/ 1 w 743"/>
                <a:gd name="T67" fmla="*/ 10 h 632"/>
                <a:gd name="T68" fmla="*/ 1 w 743"/>
                <a:gd name="T69" fmla="*/ 10 h 632"/>
                <a:gd name="T70" fmla="*/ 1 w 743"/>
                <a:gd name="T71" fmla="*/ 10 h 632"/>
                <a:gd name="T72" fmla="*/ 2 w 743"/>
                <a:gd name="T73" fmla="*/ 10 h 632"/>
                <a:gd name="T74" fmla="*/ 2 w 743"/>
                <a:gd name="T75" fmla="*/ 10 h 632"/>
                <a:gd name="T76" fmla="*/ 2 w 743"/>
                <a:gd name="T77" fmla="*/ 10 h 632"/>
                <a:gd name="T78" fmla="*/ 2 w 743"/>
                <a:gd name="T79" fmla="*/ 10 h 63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43" h="632">
                  <a:moveTo>
                    <a:pt x="126" y="632"/>
                  </a:moveTo>
                  <a:lnTo>
                    <a:pt x="148" y="630"/>
                  </a:lnTo>
                  <a:lnTo>
                    <a:pt x="171" y="624"/>
                  </a:lnTo>
                  <a:lnTo>
                    <a:pt x="192" y="618"/>
                  </a:lnTo>
                  <a:lnTo>
                    <a:pt x="212" y="609"/>
                  </a:lnTo>
                  <a:lnTo>
                    <a:pt x="253" y="589"/>
                  </a:lnTo>
                  <a:lnTo>
                    <a:pt x="291" y="570"/>
                  </a:lnTo>
                  <a:lnTo>
                    <a:pt x="313" y="560"/>
                  </a:lnTo>
                  <a:lnTo>
                    <a:pt x="332" y="553"/>
                  </a:lnTo>
                  <a:lnTo>
                    <a:pt x="351" y="547"/>
                  </a:lnTo>
                  <a:lnTo>
                    <a:pt x="371" y="543"/>
                  </a:lnTo>
                  <a:lnTo>
                    <a:pt x="392" y="541"/>
                  </a:lnTo>
                  <a:lnTo>
                    <a:pt x="411" y="543"/>
                  </a:lnTo>
                  <a:lnTo>
                    <a:pt x="423" y="547"/>
                  </a:lnTo>
                  <a:lnTo>
                    <a:pt x="433" y="549"/>
                  </a:lnTo>
                  <a:lnTo>
                    <a:pt x="444" y="554"/>
                  </a:lnTo>
                  <a:lnTo>
                    <a:pt x="454" y="558"/>
                  </a:lnTo>
                  <a:lnTo>
                    <a:pt x="561" y="527"/>
                  </a:lnTo>
                  <a:lnTo>
                    <a:pt x="743" y="0"/>
                  </a:lnTo>
                  <a:lnTo>
                    <a:pt x="441" y="21"/>
                  </a:lnTo>
                  <a:lnTo>
                    <a:pt x="437" y="25"/>
                  </a:lnTo>
                  <a:lnTo>
                    <a:pt x="431" y="29"/>
                  </a:lnTo>
                  <a:lnTo>
                    <a:pt x="421" y="31"/>
                  </a:lnTo>
                  <a:lnTo>
                    <a:pt x="410" y="33"/>
                  </a:lnTo>
                  <a:lnTo>
                    <a:pt x="398" y="33"/>
                  </a:lnTo>
                  <a:lnTo>
                    <a:pt x="386" y="33"/>
                  </a:lnTo>
                  <a:lnTo>
                    <a:pt x="373" y="33"/>
                  </a:lnTo>
                  <a:lnTo>
                    <a:pt x="359" y="35"/>
                  </a:lnTo>
                  <a:lnTo>
                    <a:pt x="346" y="39"/>
                  </a:lnTo>
                  <a:lnTo>
                    <a:pt x="0" y="615"/>
                  </a:lnTo>
                  <a:lnTo>
                    <a:pt x="6" y="618"/>
                  </a:lnTo>
                  <a:lnTo>
                    <a:pt x="10" y="622"/>
                  </a:lnTo>
                  <a:lnTo>
                    <a:pt x="18" y="624"/>
                  </a:lnTo>
                  <a:lnTo>
                    <a:pt x="24" y="626"/>
                  </a:lnTo>
                  <a:lnTo>
                    <a:pt x="39" y="628"/>
                  </a:lnTo>
                  <a:lnTo>
                    <a:pt x="55" y="628"/>
                  </a:lnTo>
                  <a:lnTo>
                    <a:pt x="72" y="628"/>
                  </a:lnTo>
                  <a:lnTo>
                    <a:pt x="92" y="628"/>
                  </a:lnTo>
                  <a:lnTo>
                    <a:pt x="109" y="628"/>
                  </a:lnTo>
                  <a:lnTo>
                    <a:pt x="126" y="6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19">
              <a:extLst>
                <a:ext uri="{FF2B5EF4-FFF2-40B4-BE49-F238E27FC236}">
                  <a16:creationId xmlns:a16="http://schemas.microsoft.com/office/drawing/2014/main" id="{02DE6AC2-AF85-4E8A-8686-C74186BCFB40}"/>
                </a:ext>
              </a:extLst>
            </p:cNvPr>
            <p:cNvSpPr>
              <a:spLocks/>
            </p:cNvSpPr>
            <p:nvPr/>
          </p:nvSpPr>
          <p:spPr bwMode="auto">
            <a:xfrm>
              <a:off x="2199" y="2449"/>
              <a:ext cx="177" cy="188"/>
            </a:xfrm>
            <a:custGeom>
              <a:avLst/>
              <a:gdLst>
                <a:gd name="T0" fmla="*/ 2 w 355"/>
                <a:gd name="T1" fmla="*/ 6 h 376"/>
                <a:gd name="T2" fmla="*/ 2 w 355"/>
                <a:gd name="T3" fmla="*/ 6 h 376"/>
                <a:gd name="T4" fmla="*/ 3 w 355"/>
                <a:gd name="T5" fmla="*/ 6 h 376"/>
                <a:gd name="T6" fmla="*/ 3 w 355"/>
                <a:gd name="T7" fmla="*/ 6 h 376"/>
                <a:gd name="T8" fmla="*/ 4 w 355"/>
                <a:gd name="T9" fmla="*/ 6 h 376"/>
                <a:gd name="T10" fmla="*/ 4 w 355"/>
                <a:gd name="T11" fmla="*/ 6 h 376"/>
                <a:gd name="T12" fmla="*/ 4 w 355"/>
                <a:gd name="T13" fmla="*/ 5 h 376"/>
                <a:gd name="T14" fmla="*/ 5 w 355"/>
                <a:gd name="T15" fmla="*/ 5 h 376"/>
                <a:gd name="T16" fmla="*/ 5 w 355"/>
                <a:gd name="T17" fmla="*/ 4 h 376"/>
                <a:gd name="T18" fmla="*/ 5 w 355"/>
                <a:gd name="T19" fmla="*/ 4 h 376"/>
                <a:gd name="T20" fmla="*/ 5 w 355"/>
                <a:gd name="T21" fmla="*/ 3 h 376"/>
                <a:gd name="T22" fmla="*/ 5 w 355"/>
                <a:gd name="T23" fmla="*/ 3 h 376"/>
                <a:gd name="T24" fmla="*/ 5 w 355"/>
                <a:gd name="T25" fmla="*/ 2 h 376"/>
                <a:gd name="T26" fmla="*/ 5 w 355"/>
                <a:gd name="T27" fmla="*/ 2 h 376"/>
                <a:gd name="T28" fmla="*/ 5 w 355"/>
                <a:gd name="T29" fmla="*/ 1 h 376"/>
                <a:gd name="T30" fmla="*/ 4 w 355"/>
                <a:gd name="T31" fmla="*/ 1 h 376"/>
                <a:gd name="T32" fmla="*/ 4 w 355"/>
                <a:gd name="T33" fmla="*/ 1 h 376"/>
                <a:gd name="T34" fmla="*/ 4 w 355"/>
                <a:gd name="T35" fmla="*/ 1 h 376"/>
                <a:gd name="T36" fmla="*/ 4 w 355"/>
                <a:gd name="T37" fmla="*/ 1 h 376"/>
                <a:gd name="T38" fmla="*/ 4 w 355"/>
                <a:gd name="T39" fmla="*/ 0 h 376"/>
                <a:gd name="T40" fmla="*/ 1 w 355"/>
                <a:gd name="T41" fmla="*/ 1 h 376"/>
                <a:gd name="T42" fmla="*/ 1 w 355"/>
                <a:gd name="T43" fmla="*/ 1 h 376"/>
                <a:gd name="T44" fmla="*/ 1 w 355"/>
                <a:gd name="T45" fmla="*/ 1 h 376"/>
                <a:gd name="T46" fmla="*/ 0 w 355"/>
                <a:gd name="T47" fmla="*/ 1 h 376"/>
                <a:gd name="T48" fmla="*/ 0 w 355"/>
                <a:gd name="T49" fmla="*/ 2 h 376"/>
                <a:gd name="T50" fmla="*/ 0 w 355"/>
                <a:gd name="T51" fmla="*/ 2 h 376"/>
                <a:gd name="T52" fmla="*/ 0 w 355"/>
                <a:gd name="T53" fmla="*/ 3 h 376"/>
                <a:gd name="T54" fmla="*/ 0 w 355"/>
                <a:gd name="T55" fmla="*/ 3 h 376"/>
                <a:gd name="T56" fmla="*/ 0 w 355"/>
                <a:gd name="T57" fmla="*/ 4 h 376"/>
                <a:gd name="T58" fmla="*/ 0 w 355"/>
                <a:gd name="T59" fmla="*/ 4 h 376"/>
                <a:gd name="T60" fmla="*/ 0 w 355"/>
                <a:gd name="T61" fmla="*/ 5 h 376"/>
                <a:gd name="T62" fmla="*/ 0 w 355"/>
                <a:gd name="T63" fmla="*/ 5 h 376"/>
                <a:gd name="T64" fmla="*/ 0 w 355"/>
                <a:gd name="T65" fmla="*/ 6 h 376"/>
                <a:gd name="T66" fmla="*/ 1 w 355"/>
                <a:gd name="T67" fmla="*/ 6 h 376"/>
                <a:gd name="T68" fmla="*/ 1 w 355"/>
                <a:gd name="T69" fmla="*/ 6 h 376"/>
                <a:gd name="T70" fmla="*/ 1 w 355"/>
                <a:gd name="T71" fmla="*/ 6 h 376"/>
                <a:gd name="T72" fmla="*/ 2 w 355"/>
                <a:gd name="T73" fmla="*/ 6 h 3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55" h="376">
                  <a:moveTo>
                    <a:pt x="128" y="376"/>
                  </a:moveTo>
                  <a:lnTo>
                    <a:pt x="143" y="376"/>
                  </a:lnTo>
                  <a:lnTo>
                    <a:pt x="159" y="374"/>
                  </a:lnTo>
                  <a:lnTo>
                    <a:pt x="174" y="374"/>
                  </a:lnTo>
                  <a:lnTo>
                    <a:pt x="190" y="370"/>
                  </a:lnTo>
                  <a:lnTo>
                    <a:pt x="204" y="366"/>
                  </a:lnTo>
                  <a:lnTo>
                    <a:pt x="231" y="358"/>
                  </a:lnTo>
                  <a:lnTo>
                    <a:pt x="244" y="351"/>
                  </a:lnTo>
                  <a:lnTo>
                    <a:pt x="258" y="345"/>
                  </a:lnTo>
                  <a:lnTo>
                    <a:pt x="269" y="337"/>
                  </a:lnTo>
                  <a:lnTo>
                    <a:pt x="281" y="329"/>
                  </a:lnTo>
                  <a:lnTo>
                    <a:pt x="293" y="322"/>
                  </a:lnTo>
                  <a:lnTo>
                    <a:pt x="304" y="310"/>
                  </a:lnTo>
                  <a:lnTo>
                    <a:pt x="314" y="300"/>
                  </a:lnTo>
                  <a:lnTo>
                    <a:pt x="326" y="289"/>
                  </a:lnTo>
                  <a:lnTo>
                    <a:pt x="335" y="277"/>
                  </a:lnTo>
                  <a:lnTo>
                    <a:pt x="341" y="260"/>
                  </a:lnTo>
                  <a:lnTo>
                    <a:pt x="345" y="242"/>
                  </a:lnTo>
                  <a:lnTo>
                    <a:pt x="349" y="227"/>
                  </a:lnTo>
                  <a:lnTo>
                    <a:pt x="353" y="209"/>
                  </a:lnTo>
                  <a:lnTo>
                    <a:pt x="355" y="192"/>
                  </a:lnTo>
                  <a:lnTo>
                    <a:pt x="355" y="176"/>
                  </a:lnTo>
                  <a:lnTo>
                    <a:pt x="355" y="161"/>
                  </a:lnTo>
                  <a:lnTo>
                    <a:pt x="353" y="145"/>
                  </a:lnTo>
                  <a:lnTo>
                    <a:pt x="351" y="130"/>
                  </a:lnTo>
                  <a:lnTo>
                    <a:pt x="347" y="114"/>
                  </a:lnTo>
                  <a:lnTo>
                    <a:pt x="343" y="101"/>
                  </a:lnTo>
                  <a:lnTo>
                    <a:pt x="339" y="87"/>
                  </a:lnTo>
                  <a:lnTo>
                    <a:pt x="333" y="73"/>
                  </a:lnTo>
                  <a:lnTo>
                    <a:pt x="328" y="62"/>
                  </a:lnTo>
                  <a:lnTo>
                    <a:pt x="320" y="50"/>
                  </a:lnTo>
                  <a:lnTo>
                    <a:pt x="312" y="39"/>
                  </a:lnTo>
                  <a:lnTo>
                    <a:pt x="302" y="31"/>
                  </a:lnTo>
                  <a:lnTo>
                    <a:pt x="297" y="23"/>
                  </a:lnTo>
                  <a:lnTo>
                    <a:pt x="291" y="15"/>
                  </a:lnTo>
                  <a:lnTo>
                    <a:pt x="285" y="11"/>
                  </a:lnTo>
                  <a:lnTo>
                    <a:pt x="281" y="8"/>
                  </a:lnTo>
                  <a:lnTo>
                    <a:pt x="275" y="6"/>
                  </a:lnTo>
                  <a:lnTo>
                    <a:pt x="269" y="2"/>
                  </a:lnTo>
                  <a:lnTo>
                    <a:pt x="262" y="0"/>
                  </a:lnTo>
                  <a:lnTo>
                    <a:pt x="105" y="21"/>
                  </a:lnTo>
                  <a:lnTo>
                    <a:pt x="99" y="15"/>
                  </a:lnTo>
                  <a:lnTo>
                    <a:pt x="89" y="11"/>
                  </a:lnTo>
                  <a:lnTo>
                    <a:pt x="83" y="9"/>
                  </a:lnTo>
                  <a:lnTo>
                    <a:pt x="78" y="9"/>
                  </a:lnTo>
                  <a:lnTo>
                    <a:pt x="70" y="9"/>
                  </a:lnTo>
                  <a:lnTo>
                    <a:pt x="64" y="11"/>
                  </a:lnTo>
                  <a:lnTo>
                    <a:pt x="45" y="37"/>
                  </a:lnTo>
                  <a:lnTo>
                    <a:pt x="29" y="64"/>
                  </a:lnTo>
                  <a:lnTo>
                    <a:pt x="23" y="77"/>
                  </a:lnTo>
                  <a:lnTo>
                    <a:pt x="15" y="93"/>
                  </a:lnTo>
                  <a:lnTo>
                    <a:pt x="12" y="108"/>
                  </a:lnTo>
                  <a:lnTo>
                    <a:pt x="6" y="124"/>
                  </a:lnTo>
                  <a:lnTo>
                    <a:pt x="4" y="139"/>
                  </a:lnTo>
                  <a:lnTo>
                    <a:pt x="0" y="157"/>
                  </a:lnTo>
                  <a:lnTo>
                    <a:pt x="0" y="174"/>
                  </a:lnTo>
                  <a:lnTo>
                    <a:pt x="0" y="192"/>
                  </a:lnTo>
                  <a:lnTo>
                    <a:pt x="0" y="209"/>
                  </a:lnTo>
                  <a:lnTo>
                    <a:pt x="4" y="227"/>
                  </a:lnTo>
                  <a:lnTo>
                    <a:pt x="8" y="244"/>
                  </a:lnTo>
                  <a:lnTo>
                    <a:pt x="14" y="263"/>
                  </a:lnTo>
                  <a:lnTo>
                    <a:pt x="19" y="277"/>
                  </a:lnTo>
                  <a:lnTo>
                    <a:pt x="27" y="289"/>
                  </a:lnTo>
                  <a:lnTo>
                    <a:pt x="33" y="300"/>
                  </a:lnTo>
                  <a:lnTo>
                    <a:pt x="37" y="314"/>
                  </a:lnTo>
                  <a:lnTo>
                    <a:pt x="48" y="335"/>
                  </a:lnTo>
                  <a:lnTo>
                    <a:pt x="56" y="343"/>
                  </a:lnTo>
                  <a:lnTo>
                    <a:pt x="64" y="351"/>
                  </a:lnTo>
                  <a:lnTo>
                    <a:pt x="70" y="357"/>
                  </a:lnTo>
                  <a:lnTo>
                    <a:pt x="76" y="360"/>
                  </a:lnTo>
                  <a:lnTo>
                    <a:pt x="93" y="368"/>
                  </a:lnTo>
                  <a:lnTo>
                    <a:pt x="110" y="374"/>
                  </a:lnTo>
                  <a:lnTo>
                    <a:pt x="120" y="376"/>
                  </a:lnTo>
                  <a:lnTo>
                    <a:pt x="128" y="376"/>
                  </a:lnTo>
                  <a:close/>
                </a:path>
              </a:pathLst>
            </a:custGeom>
            <a:solidFill>
              <a:srgbClr val="FF9E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20">
              <a:extLst>
                <a:ext uri="{FF2B5EF4-FFF2-40B4-BE49-F238E27FC236}">
                  <a16:creationId xmlns:a16="http://schemas.microsoft.com/office/drawing/2014/main" id="{5F482312-C3F8-4521-B7C2-F6A9192498F7}"/>
                </a:ext>
              </a:extLst>
            </p:cNvPr>
            <p:cNvSpPr>
              <a:spLocks/>
            </p:cNvSpPr>
            <p:nvPr/>
          </p:nvSpPr>
          <p:spPr bwMode="auto">
            <a:xfrm>
              <a:off x="3006" y="2504"/>
              <a:ext cx="48" cy="129"/>
            </a:xfrm>
            <a:custGeom>
              <a:avLst/>
              <a:gdLst>
                <a:gd name="T0" fmla="*/ 1 w 95"/>
                <a:gd name="T1" fmla="*/ 5 h 258"/>
                <a:gd name="T2" fmla="*/ 2 w 95"/>
                <a:gd name="T3" fmla="*/ 4 h 258"/>
                <a:gd name="T4" fmla="*/ 2 w 95"/>
                <a:gd name="T5" fmla="*/ 0 h 258"/>
                <a:gd name="T6" fmla="*/ 0 w 95"/>
                <a:gd name="T7" fmla="*/ 5 h 258"/>
                <a:gd name="T8" fmla="*/ 1 w 95"/>
                <a:gd name="T9" fmla="*/ 5 h 2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 h="258">
                  <a:moveTo>
                    <a:pt x="10" y="258"/>
                  </a:moveTo>
                  <a:lnTo>
                    <a:pt x="95" y="241"/>
                  </a:lnTo>
                  <a:lnTo>
                    <a:pt x="72" y="0"/>
                  </a:lnTo>
                  <a:lnTo>
                    <a:pt x="0" y="258"/>
                  </a:lnTo>
                  <a:lnTo>
                    <a:pt x="10" y="2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21">
              <a:extLst>
                <a:ext uri="{FF2B5EF4-FFF2-40B4-BE49-F238E27FC236}">
                  <a16:creationId xmlns:a16="http://schemas.microsoft.com/office/drawing/2014/main" id="{9B5CC480-9235-42F8-A44A-4DB307E784B7}"/>
                </a:ext>
              </a:extLst>
            </p:cNvPr>
            <p:cNvSpPr>
              <a:spLocks/>
            </p:cNvSpPr>
            <p:nvPr/>
          </p:nvSpPr>
          <p:spPr bwMode="auto">
            <a:xfrm>
              <a:off x="3132" y="2452"/>
              <a:ext cx="273" cy="179"/>
            </a:xfrm>
            <a:custGeom>
              <a:avLst/>
              <a:gdLst>
                <a:gd name="T0" fmla="*/ 8 w 547"/>
                <a:gd name="T1" fmla="*/ 6 h 356"/>
                <a:gd name="T2" fmla="*/ 7 w 547"/>
                <a:gd name="T3" fmla="*/ 0 h 356"/>
                <a:gd name="T4" fmla="*/ 7 w 547"/>
                <a:gd name="T5" fmla="*/ 1 h 356"/>
                <a:gd name="T6" fmla="*/ 7 w 547"/>
                <a:gd name="T7" fmla="*/ 1 h 356"/>
                <a:gd name="T8" fmla="*/ 7 w 547"/>
                <a:gd name="T9" fmla="*/ 1 h 356"/>
                <a:gd name="T10" fmla="*/ 7 w 547"/>
                <a:gd name="T11" fmla="*/ 1 h 356"/>
                <a:gd name="T12" fmla="*/ 7 w 547"/>
                <a:gd name="T13" fmla="*/ 1 h 356"/>
                <a:gd name="T14" fmla="*/ 7 w 547"/>
                <a:gd name="T15" fmla="*/ 1 h 356"/>
                <a:gd name="T16" fmla="*/ 7 w 547"/>
                <a:gd name="T17" fmla="*/ 1 h 356"/>
                <a:gd name="T18" fmla="*/ 7 w 547"/>
                <a:gd name="T19" fmla="*/ 1 h 356"/>
                <a:gd name="T20" fmla="*/ 0 w 547"/>
                <a:gd name="T21" fmla="*/ 2 h 356"/>
                <a:gd name="T22" fmla="*/ 0 w 547"/>
                <a:gd name="T23" fmla="*/ 6 h 356"/>
                <a:gd name="T24" fmla="*/ 8 w 547"/>
                <a:gd name="T25" fmla="*/ 6 h 356"/>
                <a:gd name="T26" fmla="*/ 8 w 547"/>
                <a:gd name="T27" fmla="*/ 6 h 3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47" h="356">
                  <a:moveTo>
                    <a:pt x="547" y="345"/>
                  </a:moveTo>
                  <a:lnTo>
                    <a:pt x="498" y="0"/>
                  </a:lnTo>
                  <a:lnTo>
                    <a:pt x="496" y="2"/>
                  </a:lnTo>
                  <a:lnTo>
                    <a:pt x="493" y="3"/>
                  </a:lnTo>
                  <a:lnTo>
                    <a:pt x="485" y="9"/>
                  </a:lnTo>
                  <a:lnTo>
                    <a:pt x="479" y="13"/>
                  </a:lnTo>
                  <a:lnTo>
                    <a:pt x="477" y="17"/>
                  </a:lnTo>
                  <a:lnTo>
                    <a:pt x="477" y="19"/>
                  </a:lnTo>
                  <a:lnTo>
                    <a:pt x="479" y="19"/>
                  </a:lnTo>
                  <a:lnTo>
                    <a:pt x="481" y="19"/>
                  </a:lnTo>
                  <a:lnTo>
                    <a:pt x="23" y="77"/>
                  </a:lnTo>
                  <a:lnTo>
                    <a:pt x="0" y="329"/>
                  </a:lnTo>
                  <a:lnTo>
                    <a:pt x="541" y="356"/>
                  </a:lnTo>
                  <a:lnTo>
                    <a:pt x="547" y="3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22">
              <a:extLst>
                <a:ext uri="{FF2B5EF4-FFF2-40B4-BE49-F238E27FC236}">
                  <a16:creationId xmlns:a16="http://schemas.microsoft.com/office/drawing/2014/main" id="{88A2FED8-2841-4DAD-AD0C-E32A0C6263FD}"/>
                </a:ext>
              </a:extLst>
            </p:cNvPr>
            <p:cNvSpPr>
              <a:spLocks/>
            </p:cNvSpPr>
            <p:nvPr/>
          </p:nvSpPr>
          <p:spPr bwMode="auto">
            <a:xfrm>
              <a:off x="2412" y="2284"/>
              <a:ext cx="122" cy="190"/>
            </a:xfrm>
            <a:custGeom>
              <a:avLst/>
              <a:gdLst>
                <a:gd name="T0" fmla="*/ 2 w 244"/>
                <a:gd name="T1" fmla="*/ 6 h 380"/>
                <a:gd name="T2" fmla="*/ 4 w 244"/>
                <a:gd name="T3" fmla="*/ 1 h 380"/>
                <a:gd name="T4" fmla="*/ 4 w 244"/>
                <a:gd name="T5" fmla="*/ 1 h 380"/>
                <a:gd name="T6" fmla="*/ 4 w 244"/>
                <a:gd name="T7" fmla="*/ 1 h 380"/>
                <a:gd name="T8" fmla="*/ 4 w 244"/>
                <a:gd name="T9" fmla="*/ 1 h 380"/>
                <a:gd name="T10" fmla="*/ 4 w 244"/>
                <a:gd name="T11" fmla="*/ 1 h 380"/>
                <a:gd name="T12" fmla="*/ 4 w 244"/>
                <a:gd name="T13" fmla="*/ 1 h 380"/>
                <a:gd name="T14" fmla="*/ 4 w 244"/>
                <a:gd name="T15" fmla="*/ 0 h 380"/>
                <a:gd name="T16" fmla="*/ 1 w 244"/>
                <a:gd name="T17" fmla="*/ 5 h 380"/>
                <a:gd name="T18" fmla="*/ 1 w 244"/>
                <a:gd name="T19" fmla="*/ 5 h 380"/>
                <a:gd name="T20" fmla="*/ 1 w 244"/>
                <a:gd name="T21" fmla="*/ 5 h 380"/>
                <a:gd name="T22" fmla="*/ 0 w 244"/>
                <a:gd name="T23" fmla="*/ 5 h 380"/>
                <a:gd name="T24" fmla="*/ 0 w 244"/>
                <a:gd name="T25" fmla="*/ 5 h 380"/>
                <a:gd name="T26" fmla="*/ 0 w 244"/>
                <a:gd name="T27" fmla="*/ 5 h 380"/>
                <a:gd name="T28" fmla="*/ 1 w 244"/>
                <a:gd name="T29" fmla="*/ 6 h 380"/>
                <a:gd name="T30" fmla="*/ 2 w 244"/>
                <a:gd name="T31" fmla="*/ 6 h 3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44" h="380">
                  <a:moveTo>
                    <a:pt x="71" y="371"/>
                  </a:moveTo>
                  <a:lnTo>
                    <a:pt x="244" y="29"/>
                  </a:lnTo>
                  <a:lnTo>
                    <a:pt x="240" y="23"/>
                  </a:lnTo>
                  <a:lnTo>
                    <a:pt x="236" y="16"/>
                  </a:lnTo>
                  <a:lnTo>
                    <a:pt x="232" y="12"/>
                  </a:lnTo>
                  <a:lnTo>
                    <a:pt x="230" y="8"/>
                  </a:lnTo>
                  <a:lnTo>
                    <a:pt x="224" y="4"/>
                  </a:lnTo>
                  <a:lnTo>
                    <a:pt x="217" y="0"/>
                  </a:lnTo>
                  <a:lnTo>
                    <a:pt x="15" y="293"/>
                  </a:lnTo>
                  <a:lnTo>
                    <a:pt x="11" y="293"/>
                  </a:lnTo>
                  <a:lnTo>
                    <a:pt x="5" y="295"/>
                  </a:lnTo>
                  <a:lnTo>
                    <a:pt x="0" y="297"/>
                  </a:lnTo>
                  <a:lnTo>
                    <a:pt x="0" y="301"/>
                  </a:lnTo>
                  <a:lnTo>
                    <a:pt x="0" y="305"/>
                  </a:lnTo>
                  <a:lnTo>
                    <a:pt x="56" y="380"/>
                  </a:lnTo>
                  <a:lnTo>
                    <a:pt x="71" y="371"/>
                  </a:lnTo>
                  <a:close/>
                </a:path>
              </a:pathLst>
            </a:custGeom>
            <a:solidFill>
              <a:srgbClr val="C4AD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23">
              <a:extLst>
                <a:ext uri="{FF2B5EF4-FFF2-40B4-BE49-F238E27FC236}">
                  <a16:creationId xmlns:a16="http://schemas.microsoft.com/office/drawing/2014/main" id="{B9780282-D8A7-4A78-A2DB-E50549C2F76A}"/>
                </a:ext>
              </a:extLst>
            </p:cNvPr>
            <p:cNvSpPr>
              <a:spLocks/>
            </p:cNvSpPr>
            <p:nvPr/>
          </p:nvSpPr>
          <p:spPr bwMode="auto">
            <a:xfrm>
              <a:off x="3096" y="1826"/>
              <a:ext cx="262" cy="575"/>
            </a:xfrm>
            <a:custGeom>
              <a:avLst/>
              <a:gdLst>
                <a:gd name="T0" fmla="*/ 1 w 526"/>
                <a:gd name="T1" fmla="*/ 18 h 1150"/>
                <a:gd name="T2" fmla="*/ 1 w 526"/>
                <a:gd name="T3" fmla="*/ 18 h 1150"/>
                <a:gd name="T4" fmla="*/ 1 w 526"/>
                <a:gd name="T5" fmla="*/ 18 h 1150"/>
                <a:gd name="T6" fmla="*/ 2 w 526"/>
                <a:gd name="T7" fmla="*/ 18 h 1150"/>
                <a:gd name="T8" fmla="*/ 2 w 526"/>
                <a:gd name="T9" fmla="*/ 18 h 1150"/>
                <a:gd name="T10" fmla="*/ 3 w 526"/>
                <a:gd name="T11" fmla="*/ 18 h 1150"/>
                <a:gd name="T12" fmla="*/ 3 w 526"/>
                <a:gd name="T13" fmla="*/ 18 h 1150"/>
                <a:gd name="T14" fmla="*/ 4 w 526"/>
                <a:gd name="T15" fmla="*/ 18 h 1150"/>
                <a:gd name="T16" fmla="*/ 5 w 526"/>
                <a:gd name="T17" fmla="*/ 18 h 1150"/>
                <a:gd name="T18" fmla="*/ 6 w 526"/>
                <a:gd name="T19" fmla="*/ 18 h 1150"/>
                <a:gd name="T20" fmla="*/ 7 w 526"/>
                <a:gd name="T21" fmla="*/ 18 h 1150"/>
                <a:gd name="T22" fmla="*/ 7 w 526"/>
                <a:gd name="T23" fmla="*/ 18 h 1150"/>
                <a:gd name="T24" fmla="*/ 8 w 526"/>
                <a:gd name="T25" fmla="*/ 18 h 1150"/>
                <a:gd name="T26" fmla="*/ 8 w 526"/>
                <a:gd name="T27" fmla="*/ 17 h 1150"/>
                <a:gd name="T28" fmla="*/ 8 w 526"/>
                <a:gd name="T29" fmla="*/ 16 h 1150"/>
                <a:gd name="T30" fmla="*/ 8 w 526"/>
                <a:gd name="T31" fmla="*/ 15 h 1150"/>
                <a:gd name="T32" fmla="*/ 8 w 526"/>
                <a:gd name="T33" fmla="*/ 13 h 1150"/>
                <a:gd name="T34" fmla="*/ 8 w 526"/>
                <a:gd name="T35" fmla="*/ 12 h 1150"/>
                <a:gd name="T36" fmla="*/ 7 w 526"/>
                <a:gd name="T37" fmla="*/ 11 h 1150"/>
                <a:gd name="T38" fmla="*/ 7 w 526"/>
                <a:gd name="T39" fmla="*/ 9 h 1150"/>
                <a:gd name="T40" fmla="*/ 7 w 526"/>
                <a:gd name="T41" fmla="*/ 8 h 1150"/>
                <a:gd name="T42" fmla="*/ 7 w 526"/>
                <a:gd name="T43" fmla="*/ 7 h 1150"/>
                <a:gd name="T44" fmla="*/ 7 w 526"/>
                <a:gd name="T45" fmla="*/ 6 h 1150"/>
                <a:gd name="T46" fmla="*/ 7 w 526"/>
                <a:gd name="T47" fmla="*/ 5 h 1150"/>
                <a:gd name="T48" fmla="*/ 7 w 526"/>
                <a:gd name="T49" fmla="*/ 4 h 1150"/>
                <a:gd name="T50" fmla="*/ 7 w 526"/>
                <a:gd name="T51" fmla="*/ 3 h 1150"/>
                <a:gd name="T52" fmla="*/ 7 w 526"/>
                <a:gd name="T53" fmla="*/ 2 h 1150"/>
                <a:gd name="T54" fmla="*/ 7 w 526"/>
                <a:gd name="T55" fmla="*/ 0 h 1150"/>
                <a:gd name="T56" fmla="*/ 7 w 526"/>
                <a:gd name="T57" fmla="*/ 1 h 1150"/>
                <a:gd name="T58" fmla="*/ 6 w 526"/>
                <a:gd name="T59" fmla="*/ 2 h 1150"/>
                <a:gd name="T60" fmla="*/ 6 w 526"/>
                <a:gd name="T61" fmla="*/ 3 h 1150"/>
                <a:gd name="T62" fmla="*/ 5 w 526"/>
                <a:gd name="T63" fmla="*/ 4 h 1150"/>
                <a:gd name="T64" fmla="*/ 5 w 526"/>
                <a:gd name="T65" fmla="*/ 5 h 1150"/>
                <a:gd name="T66" fmla="*/ 4 w 526"/>
                <a:gd name="T67" fmla="*/ 6 h 1150"/>
                <a:gd name="T68" fmla="*/ 4 w 526"/>
                <a:gd name="T69" fmla="*/ 7 h 1150"/>
                <a:gd name="T70" fmla="*/ 3 w 526"/>
                <a:gd name="T71" fmla="*/ 8 h 1150"/>
                <a:gd name="T72" fmla="*/ 3 w 526"/>
                <a:gd name="T73" fmla="*/ 9 h 1150"/>
                <a:gd name="T74" fmla="*/ 2 w 526"/>
                <a:gd name="T75" fmla="*/ 10 h 1150"/>
                <a:gd name="T76" fmla="*/ 2 w 526"/>
                <a:gd name="T77" fmla="*/ 11 h 1150"/>
                <a:gd name="T78" fmla="*/ 1 w 526"/>
                <a:gd name="T79" fmla="*/ 12 h 1150"/>
                <a:gd name="T80" fmla="*/ 1 w 526"/>
                <a:gd name="T81" fmla="*/ 13 h 1150"/>
                <a:gd name="T82" fmla="*/ 0 w 526"/>
                <a:gd name="T83" fmla="*/ 14 h 1150"/>
                <a:gd name="T84" fmla="*/ 0 w 526"/>
                <a:gd name="T85" fmla="*/ 15 h 1150"/>
                <a:gd name="T86" fmla="*/ 0 w 526"/>
                <a:gd name="T87" fmla="*/ 16 h 1150"/>
                <a:gd name="T88" fmla="*/ 0 w 526"/>
                <a:gd name="T89" fmla="*/ 18 h 1150"/>
                <a:gd name="T90" fmla="*/ 1 w 526"/>
                <a:gd name="T91" fmla="*/ 18 h 115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26" h="1150">
                  <a:moveTo>
                    <a:pt x="66" y="1146"/>
                  </a:moveTo>
                  <a:lnTo>
                    <a:pt x="93" y="1136"/>
                  </a:lnTo>
                  <a:lnTo>
                    <a:pt x="122" y="1128"/>
                  </a:lnTo>
                  <a:lnTo>
                    <a:pt x="150" y="1123"/>
                  </a:lnTo>
                  <a:lnTo>
                    <a:pt x="179" y="1119"/>
                  </a:lnTo>
                  <a:lnTo>
                    <a:pt x="206" y="1115"/>
                  </a:lnTo>
                  <a:lnTo>
                    <a:pt x="235" y="1113"/>
                  </a:lnTo>
                  <a:lnTo>
                    <a:pt x="293" y="1109"/>
                  </a:lnTo>
                  <a:lnTo>
                    <a:pt x="351" y="1109"/>
                  </a:lnTo>
                  <a:lnTo>
                    <a:pt x="409" y="1109"/>
                  </a:lnTo>
                  <a:lnTo>
                    <a:pt x="468" y="1107"/>
                  </a:lnTo>
                  <a:lnTo>
                    <a:pt x="497" y="1105"/>
                  </a:lnTo>
                  <a:lnTo>
                    <a:pt x="524" y="1101"/>
                  </a:lnTo>
                  <a:lnTo>
                    <a:pt x="526" y="1035"/>
                  </a:lnTo>
                  <a:lnTo>
                    <a:pt x="524" y="966"/>
                  </a:lnTo>
                  <a:lnTo>
                    <a:pt x="522" y="898"/>
                  </a:lnTo>
                  <a:lnTo>
                    <a:pt x="518" y="830"/>
                  </a:lnTo>
                  <a:lnTo>
                    <a:pt x="514" y="762"/>
                  </a:lnTo>
                  <a:lnTo>
                    <a:pt x="508" y="692"/>
                  </a:lnTo>
                  <a:lnTo>
                    <a:pt x="499" y="555"/>
                  </a:lnTo>
                  <a:lnTo>
                    <a:pt x="493" y="485"/>
                  </a:lnTo>
                  <a:lnTo>
                    <a:pt x="491" y="415"/>
                  </a:lnTo>
                  <a:lnTo>
                    <a:pt x="489" y="345"/>
                  </a:lnTo>
                  <a:lnTo>
                    <a:pt x="489" y="277"/>
                  </a:lnTo>
                  <a:lnTo>
                    <a:pt x="491" y="207"/>
                  </a:lnTo>
                  <a:lnTo>
                    <a:pt x="495" y="138"/>
                  </a:lnTo>
                  <a:lnTo>
                    <a:pt x="501" y="68"/>
                  </a:lnTo>
                  <a:lnTo>
                    <a:pt x="512" y="0"/>
                  </a:lnTo>
                  <a:lnTo>
                    <a:pt x="473" y="54"/>
                  </a:lnTo>
                  <a:lnTo>
                    <a:pt x="435" y="110"/>
                  </a:lnTo>
                  <a:lnTo>
                    <a:pt x="398" y="167"/>
                  </a:lnTo>
                  <a:lnTo>
                    <a:pt x="363" y="225"/>
                  </a:lnTo>
                  <a:lnTo>
                    <a:pt x="328" y="285"/>
                  </a:lnTo>
                  <a:lnTo>
                    <a:pt x="295" y="343"/>
                  </a:lnTo>
                  <a:lnTo>
                    <a:pt x="262" y="405"/>
                  </a:lnTo>
                  <a:lnTo>
                    <a:pt x="231" y="467"/>
                  </a:lnTo>
                  <a:lnTo>
                    <a:pt x="200" y="531"/>
                  </a:lnTo>
                  <a:lnTo>
                    <a:pt x="171" y="597"/>
                  </a:lnTo>
                  <a:lnTo>
                    <a:pt x="142" y="663"/>
                  </a:lnTo>
                  <a:lnTo>
                    <a:pt x="113" y="729"/>
                  </a:lnTo>
                  <a:lnTo>
                    <a:pt x="84" y="797"/>
                  </a:lnTo>
                  <a:lnTo>
                    <a:pt x="57" y="867"/>
                  </a:lnTo>
                  <a:lnTo>
                    <a:pt x="27" y="937"/>
                  </a:lnTo>
                  <a:lnTo>
                    <a:pt x="0" y="1008"/>
                  </a:lnTo>
                  <a:lnTo>
                    <a:pt x="55" y="1150"/>
                  </a:lnTo>
                  <a:lnTo>
                    <a:pt x="66" y="11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24">
              <a:extLst>
                <a:ext uri="{FF2B5EF4-FFF2-40B4-BE49-F238E27FC236}">
                  <a16:creationId xmlns:a16="http://schemas.microsoft.com/office/drawing/2014/main" id="{A74F4B97-8315-4E11-B2AC-DDEAA8F096B1}"/>
                </a:ext>
              </a:extLst>
            </p:cNvPr>
            <p:cNvSpPr>
              <a:spLocks/>
            </p:cNvSpPr>
            <p:nvPr/>
          </p:nvSpPr>
          <p:spPr bwMode="auto">
            <a:xfrm>
              <a:off x="2545" y="1937"/>
              <a:ext cx="366" cy="306"/>
            </a:xfrm>
            <a:custGeom>
              <a:avLst/>
              <a:gdLst>
                <a:gd name="T0" fmla="*/ 0 w 731"/>
                <a:gd name="T1" fmla="*/ 9 h 613"/>
                <a:gd name="T2" fmla="*/ 11 w 731"/>
                <a:gd name="T3" fmla="*/ 8 h 613"/>
                <a:gd name="T4" fmla="*/ 11 w 731"/>
                <a:gd name="T5" fmla="*/ 8 h 613"/>
                <a:gd name="T6" fmla="*/ 11 w 731"/>
                <a:gd name="T7" fmla="*/ 8 h 613"/>
                <a:gd name="T8" fmla="*/ 12 w 731"/>
                <a:gd name="T9" fmla="*/ 8 h 613"/>
                <a:gd name="T10" fmla="*/ 12 w 731"/>
                <a:gd name="T11" fmla="*/ 8 h 613"/>
                <a:gd name="T12" fmla="*/ 12 w 731"/>
                <a:gd name="T13" fmla="*/ 8 h 613"/>
                <a:gd name="T14" fmla="*/ 12 w 731"/>
                <a:gd name="T15" fmla="*/ 8 h 613"/>
                <a:gd name="T16" fmla="*/ 12 w 731"/>
                <a:gd name="T17" fmla="*/ 7 h 613"/>
                <a:gd name="T18" fmla="*/ 12 w 731"/>
                <a:gd name="T19" fmla="*/ 7 h 613"/>
                <a:gd name="T20" fmla="*/ 11 w 731"/>
                <a:gd name="T21" fmla="*/ 7 h 613"/>
                <a:gd name="T22" fmla="*/ 11 w 731"/>
                <a:gd name="T23" fmla="*/ 7 h 613"/>
                <a:gd name="T24" fmla="*/ 10 w 731"/>
                <a:gd name="T25" fmla="*/ 7 h 613"/>
                <a:gd name="T26" fmla="*/ 10 w 731"/>
                <a:gd name="T27" fmla="*/ 7 h 613"/>
                <a:gd name="T28" fmla="*/ 9 w 731"/>
                <a:gd name="T29" fmla="*/ 7 h 613"/>
                <a:gd name="T30" fmla="*/ 9 w 731"/>
                <a:gd name="T31" fmla="*/ 7 h 613"/>
                <a:gd name="T32" fmla="*/ 8 w 731"/>
                <a:gd name="T33" fmla="*/ 7 h 613"/>
                <a:gd name="T34" fmla="*/ 8 w 731"/>
                <a:gd name="T35" fmla="*/ 7 h 613"/>
                <a:gd name="T36" fmla="*/ 7 w 731"/>
                <a:gd name="T37" fmla="*/ 7 h 613"/>
                <a:gd name="T38" fmla="*/ 6 w 731"/>
                <a:gd name="T39" fmla="*/ 8 h 613"/>
                <a:gd name="T40" fmla="*/ 4 w 731"/>
                <a:gd name="T41" fmla="*/ 8 h 613"/>
                <a:gd name="T42" fmla="*/ 3 w 731"/>
                <a:gd name="T43" fmla="*/ 8 h 613"/>
                <a:gd name="T44" fmla="*/ 3 w 731"/>
                <a:gd name="T45" fmla="*/ 8 h 613"/>
                <a:gd name="T46" fmla="*/ 3 w 731"/>
                <a:gd name="T47" fmla="*/ 8 h 613"/>
                <a:gd name="T48" fmla="*/ 3 w 731"/>
                <a:gd name="T49" fmla="*/ 8 h 613"/>
                <a:gd name="T50" fmla="*/ 3 w 731"/>
                <a:gd name="T51" fmla="*/ 8 h 613"/>
                <a:gd name="T52" fmla="*/ 3 w 731"/>
                <a:gd name="T53" fmla="*/ 8 h 613"/>
                <a:gd name="T54" fmla="*/ 3 w 731"/>
                <a:gd name="T55" fmla="*/ 7 h 613"/>
                <a:gd name="T56" fmla="*/ 3 w 731"/>
                <a:gd name="T57" fmla="*/ 7 h 613"/>
                <a:gd name="T58" fmla="*/ 3 w 731"/>
                <a:gd name="T59" fmla="*/ 7 h 613"/>
                <a:gd name="T60" fmla="*/ 3 w 731"/>
                <a:gd name="T61" fmla="*/ 6 h 613"/>
                <a:gd name="T62" fmla="*/ 3 w 731"/>
                <a:gd name="T63" fmla="*/ 6 h 613"/>
                <a:gd name="T64" fmla="*/ 4 w 731"/>
                <a:gd name="T65" fmla="*/ 5 h 613"/>
                <a:gd name="T66" fmla="*/ 4 w 731"/>
                <a:gd name="T67" fmla="*/ 5 h 613"/>
                <a:gd name="T68" fmla="*/ 4 w 731"/>
                <a:gd name="T69" fmla="*/ 4 h 613"/>
                <a:gd name="T70" fmla="*/ 4 w 731"/>
                <a:gd name="T71" fmla="*/ 3 h 613"/>
                <a:gd name="T72" fmla="*/ 5 w 731"/>
                <a:gd name="T73" fmla="*/ 3 h 613"/>
                <a:gd name="T74" fmla="*/ 5 w 731"/>
                <a:gd name="T75" fmla="*/ 2 h 613"/>
                <a:gd name="T76" fmla="*/ 6 w 731"/>
                <a:gd name="T77" fmla="*/ 0 h 613"/>
                <a:gd name="T78" fmla="*/ 6 w 731"/>
                <a:gd name="T79" fmla="*/ 0 h 613"/>
                <a:gd name="T80" fmla="*/ 0 w 731"/>
                <a:gd name="T81" fmla="*/ 9 h 61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31" h="613">
                  <a:moveTo>
                    <a:pt x="0" y="613"/>
                  </a:moveTo>
                  <a:lnTo>
                    <a:pt x="694" y="551"/>
                  </a:lnTo>
                  <a:lnTo>
                    <a:pt x="700" y="551"/>
                  </a:lnTo>
                  <a:lnTo>
                    <a:pt x="704" y="549"/>
                  </a:lnTo>
                  <a:lnTo>
                    <a:pt x="712" y="545"/>
                  </a:lnTo>
                  <a:lnTo>
                    <a:pt x="716" y="541"/>
                  </a:lnTo>
                  <a:lnTo>
                    <a:pt x="719" y="533"/>
                  </a:lnTo>
                  <a:lnTo>
                    <a:pt x="723" y="518"/>
                  </a:lnTo>
                  <a:lnTo>
                    <a:pt x="727" y="510"/>
                  </a:lnTo>
                  <a:lnTo>
                    <a:pt x="731" y="500"/>
                  </a:lnTo>
                  <a:lnTo>
                    <a:pt x="700" y="494"/>
                  </a:lnTo>
                  <a:lnTo>
                    <a:pt x="669" y="491"/>
                  </a:lnTo>
                  <a:lnTo>
                    <a:pt x="636" y="489"/>
                  </a:lnTo>
                  <a:lnTo>
                    <a:pt x="603" y="489"/>
                  </a:lnTo>
                  <a:lnTo>
                    <a:pt x="570" y="489"/>
                  </a:lnTo>
                  <a:lnTo>
                    <a:pt x="535" y="491"/>
                  </a:lnTo>
                  <a:lnTo>
                    <a:pt x="500" y="494"/>
                  </a:lnTo>
                  <a:lnTo>
                    <a:pt x="465" y="498"/>
                  </a:lnTo>
                  <a:lnTo>
                    <a:pt x="396" y="510"/>
                  </a:lnTo>
                  <a:lnTo>
                    <a:pt x="324" y="522"/>
                  </a:lnTo>
                  <a:lnTo>
                    <a:pt x="254" y="537"/>
                  </a:lnTo>
                  <a:lnTo>
                    <a:pt x="186" y="551"/>
                  </a:lnTo>
                  <a:lnTo>
                    <a:pt x="177" y="549"/>
                  </a:lnTo>
                  <a:lnTo>
                    <a:pt x="169" y="543"/>
                  </a:lnTo>
                  <a:lnTo>
                    <a:pt x="163" y="537"/>
                  </a:lnTo>
                  <a:lnTo>
                    <a:pt x="157" y="527"/>
                  </a:lnTo>
                  <a:lnTo>
                    <a:pt x="153" y="520"/>
                  </a:lnTo>
                  <a:lnTo>
                    <a:pt x="149" y="510"/>
                  </a:lnTo>
                  <a:lnTo>
                    <a:pt x="146" y="487"/>
                  </a:lnTo>
                  <a:lnTo>
                    <a:pt x="155" y="456"/>
                  </a:lnTo>
                  <a:lnTo>
                    <a:pt x="169" y="423"/>
                  </a:lnTo>
                  <a:lnTo>
                    <a:pt x="180" y="392"/>
                  </a:lnTo>
                  <a:lnTo>
                    <a:pt x="194" y="363"/>
                  </a:lnTo>
                  <a:lnTo>
                    <a:pt x="208" y="334"/>
                  </a:lnTo>
                  <a:lnTo>
                    <a:pt x="221" y="304"/>
                  </a:lnTo>
                  <a:lnTo>
                    <a:pt x="250" y="250"/>
                  </a:lnTo>
                  <a:lnTo>
                    <a:pt x="281" y="198"/>
                  </a:lnTo>
                  <a:lnTo>
                    <a:pt x="314" y="144"/>
                  </a:lnTo>
                  <a:lnTo>
                    <a:pt x="378" y="41"/>
                  </a:lnTo>
                  <a:lnTo>
                    <a:pt x="343" y="0"/>
                  </a:lnTo>
                  <a:lnTo>
                    <a:pt x="0" y="613"/>
                  </a:lnTo>
                  <a:close/>
                </a:path>
              </a:pathLst>
            </a:custGeom>
            <a:solidFill>
              <a:srgbClr val="C4AD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25">
              <a:extLst>
                <a:ext uri="{FF2B5EF4-FFF2-40B4-BE49-F238E27FC236}">
                  <a16:creationId xmlns:a16="http://schemas.microsoft.com/office/drawing/2014/main" id="{5E474085-8B7F-460C-B59A-7DF4CEB7480C}"/>
                </a:ext>
              </a:extLst>
            </p:cNvPr>
            <p:cNvSpPr>
              <a:spLocks/>
            </p:cNvSpPr>
            <p:nvPr/>
          </p:nvSpPr>
          <p:spPr bwMode="auto">
            <a:xfrm>
              <a:off x="2745" y="1997"/>
              <a:ext cx="252" cy="137"/>
            </a:xfrm>
            <a:custGeom>
              <a:avLst/>
              <a:gdLst>
                <a:gd name="T0" fmla="*/ 1 w 504"/>
                <a:gd name="T1" fmla="*/ 4 h 276"/>
                <a:gd name="T2" fmla="*/ 6 w 504"/>
                <a:gd name="T3" fmla="*/ 4 h 276"/>
                <a:gd name="T4" fmla="*/ 7 w 504"/>
                <a:gd name="T5" fmla="*/ 3 h 276"/>
                <a:gd name="T6" fmla="*/ 8 w 504"/>
                <a:gd name="T7" fmla="*/ 0 h 276"/>
                <a:gd name="T8" fmla="*/ 4 w 504"/>
                <a:gd name="T9" fmla="*/ 0 h 276"/>
                <a:gd name="T10" fmla="*/ 0 w 504"/>
                <a:gd name="T11" fmla="*/ 4 h 276"/>
                <a:gd name="T12" fmla="*/ 1 w 504"/>
                <a:gd name="T13" fmla="*/ 4 h 2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4" h="276">
                  <a:moveTo>
                    <a:pt x="9" y="276"/>
                  </a:moveTo>
                  <a:lnTo>
                    <a:pt x="345" y="260"/>
                  </a:lnTo>
                  <a:lnTo>
                    <a:pt x="395" y="235"/>
                  </a:lnTo>
                  <a:lnTo>
                    <a:pt x="504" y="0"/>
                  </a:lnTo>
                  <a:lnTo>
                    <a:pt x="205" y="0"/>
                  </a:lnTo>
                  <a:lnTo>
                    <a:pt x="0" y="270"/>
                  </a:lnTo>
                  <a:lnTo>
                    <a:pt x="9" y="2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26">
              <a:extLst>
                <a:ext uri="{FF2B5EF4-FFF2-40B4-BE49-F238E27FC236}">
                  <a16:creationId xmlns:a16="http://schemas.microsoft.com/office/drawing/2014/main" id="{59D0650F-32D4-454F-8B5E-81E7124C962A}"/>
                </a:ext>
              </a:extLst>
            </p:cNvPr>
            <p:cNvSpPr>
              <a:spLocks/>
            </p:cNvSpPr>
            <p:nvPr/>
          </p:nvSpPr>
          <p:spPr bwMode="auto">
            <a:xfrm>
              <a:off x="2745" y="1828"/>
              <a:ext cx="316" cy="59"/>
            </a:xfrm>
            <a:custGeom>
              <a:avLst/>
              <a:gdLst>
                <a:gd name="T0" fmla="*/ 7 w 632"/>
                <a:gd name="T1" fmla="*/ 2 h 118"/>
                <a:gd name="T2" fmla="*/ 10 w 632"/>
                <a:gd name="T3" fmla="*/ 2 h 118"/>
                <a:gd name="T4" fmla="*/ 10 w 632"/>
                <a:gd name="T5" fmla="*/ 2 h 118"/>
                <a:gd name="T6" fmla="*/ 10 w 632"/>
                <a:gd name="T7" fmla="*/ 2 h 118"/>
                <a:gd name="T8" fmla="*/ 10 w 632"/>
                <a:gd name="T9" fmla="*/ 2 h 118"/>
                <a:gd name="T10" fmla="*/ 10 w 632"/>
                <a:gd name="T11" fmla="*/ 2 h 118"/>
                <a:gd name="T12" fmla="*/ 10 w 632"/>
                <a:gd name="T13" fmla="*/ 2 h 118"/>
                <a:gd name="T14" fmla="*/ 10 w 632"/>
                <a:gd name="T15" fmla="*/ 2 h 118"/>
                <a:gd name="T16" fmla="*/ 10 w 632"/>
                <a:gd name="T17" fmla="*/ 2 h 118"/>
                <a:gd name="T18" fmla="*/ 10 w 632"/>
                <a:gd name="T19" fmla="*/ 1 h 118"/>
                <a:gd name="T20" fmla="*/ 10 w 632"/>
                <a:gd name="T21" fmla="*/ 1 h 118"/>
                <a:gd name="T22" fmla="*/ 9 w 632"/>
                <a:gd name="T23" fmla="*/ 1 h 118"/>
                <a:gd name="T24" fmla="*/ 9 w 632"/>
                <a:gd name="T25" fmla="*/ 1 h 118"/>
                <a:gd name="T26" fmla="*/ 8 w 632"/>
                <a:gd name="T27" fmla="*/ 1 h 118"/>
                <a:gd name="T28" fmla="*/ 7 w 632"/>
                <a:gd name="T29" fmla="*/ 1 h 118"/>
                <a:gd name="T30" fmla="*/ 6 w 632"/>
                <a:gd name="T31" fmla="*/ 1 h 118"/>
                <a:gd name="T32" fmla="*/ 5 w 632"/>
                <a:gd name="T33" fmla="*/ 1 h 118"/>
                <a:gd name="T34" fmla="*/ 5 w 632"/>
                <a:gd name="T35" fmla="*/ 1 h 118"/>
                <a:gd name="T36" fmla="*/ 4 w 632"/>
                <a:gd name="T37" fmla="*/ 1 h 118"/>
                <a:gd name="T38" fmla="*/ 4 w 632"/>
                <a:gd name="T39" fmla="*/ 1 h 118"/>
                <a:gd name="T40" fmla="*/ 3 w 632"/>
                <a:gd name="T41" fmla="*/ 1 h 118"/>
                <a:gd name="T42" fmla="*/ 2 w 632"/>
                <a:gd name="T43" fmla="*/ 1 h 118"/>
                <a:gd name="T44" fmla="*/ 2 w 632"/>
                <a:gd name="T45" fmla="*/ 1 h 118"/>
                <a:gd name="T46" fmla="*/ 2 w 632"/>
                <a:gd name="T47" fmla="*/ 1 h 118"/>
                <a:gd name="T48" fmla="*/ 1 w 632"/>
                <a:gd name="T49" fmla="*/ 0 h 118"/>
                <a:gd name="T50" fmla="*/ 1 w 632"/>
                <a:gd name="T51" fmla="*/ 1 h 118"/>
                <a:gd name="T52" fmla="*/ 1 w 632"/>
                <a:gd name="T53" fmla="*/ 1 h 118"/>
                <a:gd name="T54" fmla="*/ 1 w 632"/>
                <a:gd name="T55" fmla="*/ 1 h 118"/>
                <a:gd name="T56" fmla="*/ 1 w 632"/>
                <a:gd name="T57" fmla="*/ 1 h 118"/>
                <a:gd name="T58" fmla="*/ 1 w 632"/>
                <a:gd name="T59" fmla="*/ 1 h 118"/>
                <a:gd name="T60" fmla="*/ 1 w 632"/>
                <a:gd name="T61" fmla="*/ 2 h 118"/>
                <a:gd name="T62" fmla="*/ 1 w 632"/>
                <a:gd name="T63" fmla="*/ 2 h 118"/>
                <a:gd name="T64" fmla="*/ 0 w 632"/>
                <a:gd name="T65" fmla="*/ 2 h 118"/>
                <a:gd name="T66" fmla="*/ 7 w 632"/>
                <a:gd name="T67" fmla="*/ 2 h 11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32" h="118">
                  <a:moveTo>
                    <a:pt x="426" y="118"/>
                  </a:moveTo>
                  <a:lnTo>
                    <a:pt x="597" y="108"/>
                  </a:lnTo>
                  <a:lnTo>
                    <a:pt x="604" y="106"/>
                  </a:lnTo>
                  <a:lnTo>
                    <a:pt x="610" y="103"/>
                  </a:lnTo>
                  <a:lnTo>
                    <a:pt x="614" y="99"/>
                  </a:lnTo>
                  <a:lnTo>
                    <a:pt x="618" y="93"/>
                  </a:lnTo>
                  <a:lnTo>
                    <a:pt x="622" y="87"/>
                  </a:lnTo>
                  <a:lnTo>
                    <a:pt x="626" y="79"/>
                  </a:lnTo>
                  <a:lnTo>
                    <a:pt x="630" y="70"/>
                  </a:lnTo>
                  <a:lnTo>
                    <a:pt x="632" y="60"/>
                  </a:lnTo>
                  <a:lnTo>
                    <a:pt x="601" y="54"/>
                  </a:lnTo>
                  <a:lnTo>
                    <a:pt x="568" y="50"/>
                  </a:lnTo>
                  <a:lnTo>
                    <a:pt x="533" y="48"/>
                  </a:lnTo>
                  <a:lnTo>
                    <a:pt x="496" y="46"/>
                  </a:lnTo>
                  <a:lnTo>
                    <a:pt x="422" y="46"/>
                  </a:lnTo>
                  <a:lnTo>
                    <a:pt x="347" y="46"/>
                  </a:lnTo>
                  <a:lnTo>
                    <a:pt x="308" y="46"/>
                  </a:lnTo>
                  <a:lnTo>
                    <a:pt x="271" y="44"/>
                  </a:lnTo>
                  <a:lnTo>
                    <a:pt x="232" y="43"/>
                  </a:lnTo>
                  <a:lnTo>
                    <a:pt x="195" y="39"/>
                  </a:lnTo>
                  <a:lnTo>
                    <a:pt x="160" y="33"/>
                  </a:lnTo>
                  <a:lnTo>
                    <a:pt x="126" y="25"/>
                  </a:lnTo>
                  <a:lnTo>
                    <a:pt x="93" y="13"/>
                  </a:lnTo>
                  <a:lnTo>
                    <a:pt x="75" y="6"/>
                  </a:lnTo>
                  <a:lnTo>
                    <a:pt x="60" y="0"/>
                  </a:lnTo>
                  <a:lnTo>
                    <a:pt x="48" y="10"/>
                  </a:lnTo>
                  <a:lnTo>
                    <a:pt x="38" y="19"/>
                  </a:lnTo>
                  <a:lnTo>
                    <a:pt x="32" y="33"/>
                  </a:lnTo>
                  <a:lnTo>
                    <a:pt x="25" y="46"/>
                  </a:lnTo>
                  <a:lnTo>
                    <a:pt x="21" y="60"/>
                  </a:lnTo>
                  <a:lnTo>
                    <a:pt x="15" y="74"/>
                  </a:lnTo>
                  <a:lnTo>
                    <a:pt x="7" y="89"/>
                  </a:lnTo>
                  <a:lnTo>
                    <a:pt x="0" y="103"/>
                  </a:lnTo>
                  <a:lnTo>
                    <a:pt x="426" y="118"/>
                  </a:lnTo>
                  <a:close/>
                </a:path>
              </a:pathLst>
            </a:custGeom>
            <a:solidFill>
              <a:srgbClr val="C4AD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27">
              <a:extLst>
                <a:ext uri="{FF2B5EF4-FFF2-40B4-BE49-F238E27FC236}">
                  <a16:creationId xmlns:a16="http://schemas.microsoft.com/office/drawing/2014/main" id="{814D8CD0-E75D-4B06-91E3-695BE1C56CD1}"/>
                </a:ext>
              </a:extLst>
            </p:cNvPr>
            <p:cNvSpPr>
              <a:spLocks/>
            </p:cNvSpPr>
            <p:nvPr/>
          </p:nvSpPr>
          <p:spPr bwMode="auto">
            <a:xfrm>
              <a:off x="2947" y="1695"/>
              <a:ext cx="197" cy="102"/>
            </a:xfrm>
            <a:custGeom>
              <a:avLst/>
              <a:gdLst>
                <a:gd name="T0" fmla="*/ 5 w 393"/>
                <a:gd name="T1" fmla="*/ 4 h 204"/>
                <a:gd name="T2" fmla="*/ 7 w 393"/>
                <a:gd name="T3" fmla="*/ 1 h 204"/>
                <a:gd name="T4" fmla="*/ 2 w 393"/>
                <a:gd name="T5" fmla="*/ 0 h 204"/>
                <a:gd name="T6" fmla="*/ 0 w 393"/>
                <a:gd name="T7" fmla="*/ 3 h 204"/>
                <a:gd name="T8" fmla="*/ 5 w 393"/>
                <a:gd name="T9" fmla="*/ 4 h 2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3" h="204">
                  <a:moveTo>
                    <a:pt x="271" y="204"/>
                  </a:moveTo>
                  <a:lnTo>
                    <a:pt x="393" y="14"/>
                  </a:lnTo>
                  <a:lnTo>
                    <a:pt x="128" y="0"/>
                  </a:lnTo>
                  <a:lnTo>
                    <a:pt x="0" y="182"/>
                  </a:lnTo>
                  <a:lnTo>
                    <a:pt x="271" y="2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28">
              <a:extLst>
                <a:ext uri="{FF2B5EF4-FFF2-40B4-BE49-F238E27FC236}">
                  <a16:creationId xmlns:a16="http://schemas.microsoft.com/office/drawing/2014/main" id="{48E8D275-26D4-4143-A66C-D77CD481D5B1}"/>
                </a:ext>
              </a:extLst>
            </p:cNvPr>
            <p:cNvSpPr>
              <a:spLocks/>
            </p:cNvSpPr>
            <p:nvPr/>
          </p:nvSpPr>
          <p:spPr bwMode="auto">
            <a:xfrm>
              <a:off x="2559" y="491"/>
              <a:ext cx="208" cy="305"/>
            </a:xfrm>
            <a:custGeom>
              <a:avLst/>
              <a:gdLst>
                <a:gd name="T0" fmla="*/ 5 w 417"/>
                <a:gd name="T1" fmla="*/ 9 h 611"/>
                <a:gd name="T2" fmla="*/ 5 w 417"/>
                <a:gd name="T3" fmla="*/ 9 h 611"/>
                <a:gd name="T4" fmla="*/ 6 w 417"/>
                <a:gd name="T5" fmla="*/ 8 h 611"/>
                <a:gd name="T6" fmla="*/ 6 w 417"/>
                <a:gd name="T7" fmla="*/ 8 h 611"/>
                <a:gd name="T8" fmla="*/ 6 w 417"/>
                <a:gd name="T9" fmla="*/ 7 h 611"/>
                <a:gd name="T10" fmla="*/ 5 w 417"/>
                <a:gd name="T11" fmla="*/ 7 h 611"/>
                <a:gd name="T12" fmla="*/ 5 w 417"/>
                <a:gd name="T13" fmla="*/ 6 h 611"/>
                <a:gd name="T14" fmla="*/ 5 w 417"/>
                <a:gd name="T15" fmla="*/ 5 h 611"/>
                <a:gd name="T16" fmla="*/ 5 w 417"/>
                <a:gd name="T17" fmla="*/ 5 h 611"/>
                <a:gd name="T18" fmla="*/ 5 w 417"/>
                <a:gd name="T19" fmla="*/ 4 h 611"/>
                <a:gd name="T20" fmla="*/ 5 w 417"/>
                <a:gd name="T21" fmla="*/ 3 h 611"/>
                <a:gd name="T22" fmla="*/ 5 w 417"/>
                <a:gd name="T23" fmla="*/ 3 h 611"/>
                <a:gd name="T24" fmla="*/ 4 w 417"/>
                <a:gd name="T25" fmla="*/ 2 h 611"/>
                <a:gd name="T26" fmla="*/ 4 w 417"/>
                <a:gd name="T27" fmla="*/ 2 h 611"/>
                <a:gd name="T28" fmla="*/ 4 w 417"/>
                <a:gd name="T29" fmla="*/ 1 h 611"/>
                <a:gd name="T30" fmla="*/ 4 w 417"/>
                <a:gd name="T31" fmla="*/ 1 h 611"/>
                <a:gd name="T32" fmla="*/ 4 w 417"/>
                <a:gd name="T33" fmla="*/ 0 h 611"/>
                <a:gd name="T34" fmla="*/ 3 w 417"/>
                <a:gd name="T35" fmla="*/ 0 h 611"/>
                <a:gd name="T36" fmla="*/ 3 w 417"/>
                <a:gd name="T37" fmla="*/ 0 h 611"/>
                <a:gd name="T38" fmla="*/ 3 w 417"/>
                <a:gd name="T39" fmla="*/ 0 h 611"/>
                <a:gd name="T40" fmla="*/ 3 w 417"/>
                <a:gd name="T41" fmla="*/ 0 h 611"/>
                <a:gd name="T42" fmla="*/ 3 w 417"/>
                <a:gd name="T43" fmla="*/ 0 h 611"/>
                <a:gd name="T44" fmla="*/ 3 w 417"/>
                <a:gd name="T45" fmla="*/ 0 h 611"/>
                <a:gd name="T46" fmla="*/ 2 w 417"/>
                <a:gd name="T47" fmla="*/ 0 h 611"/>
                <a:gd name="T48" fmla="*/ 2 w 417"/>
                <a:gd name="T49" fmla="*/ 0 h 611"/>
                <a:gd name="T50" fmla="*/ 2 w 417"/>
                <a:gd name="T51" fmla="*/ 0 h 611"/>
                <a:gd name="T52" fmla="*/ 2 w 417"/>
                <a:gd name="T53" fmla="*/ 0 h 611"/>
                <a:gd name="T54" fmla="*/ 2 w 417"/>
                <a:gd name="T55" fmla="*/ 0 h 611"/>
                <a:gd name="T56" fmla="*/ 1 w 417"/>
                <a:gd name="T57" fmla="*/ 0 h 611"/>
                <a:gd name="T58" fmla="*/ 0 w 417"/>
                <a:gd name="T59" fmla="*/ 1 h 611"/>
                <a:gd name="T60" fmla="*/ 0 w 417"/>
                <a:gd name="T61" fmla="*/ 1 h 611"/>
                <a:gd name="T62" fmla="*/ 0 w 417"/>
                <a:gd name="T63" fmla="*/ 1 h 611"/>
                <a:gd name="T64" fmla="*/ 0 w 417"/>
                <a:gd name="T65" fmla="*/ 1 h 611"/>
                <a:gd name="T66" fmla="*/ 0 w 417"/>
                <a:gd name="T67" fmla="*/ 1 h 611"/>
                <a:gd name="T68" fmla="*/ 0 w 417"/>
                <a:gd name="T69" fmla="*/ 1 h 611"/>
                <a:gd name="T70" fmla="*/ 0 w 417"/>
                <a:gd name="T71" fmla="*/ 2 h 611"/>
                <a:gd name="T72" fmla="*/ 0 w 417"/>
                <a:gd name="T73" fmla="*/ 2 h 611"/>
                <a:gd name="T74" fmla="*/ 1 w 417"/>
                <a:gd name="T75" fmla="*/ 3 h 611"/>
                <a:gd name="T76" fmla="*/ 1 w 417"/>
                <a:gd name="T77" fmla="*/ 3 h 611"/>
                <a:gd name="T78" fmla="*/ 1 w 417"/>
                <a:gd name="T79" fmla="*/ 4 h 611"/>
                <a:gd name="T80" fmla="*/ 2 w 417"/>
                <a:gd name="T81" fmla="*/ 5 h 611"/>
                <a:gd name="T82" fmla="*/ 3 w 417"/>
                <a:gd name="T83" fmla="*/ 6 h 611"/>
                <a:gd name="T84" fmla="*/ 3 w 417"/>
                <a:gd name="T85" fmla="*/ 7 h 611"/>
                <a:gd name="T86" fmla="*/ 3 w 417"/>
                <a:gd name="T87" fmla="*/ 7 h 611"/>
                <a:gd name="T88" fmla="*/ 4 w 417"/>
                <a:gd name="T89" fmla="*/ 8 h 611"/>
                <a:gd name="T90" fmla="*/ 4 w 417"/>
                <a:gd name="T91" fmla="*/ 8 h 611"/>
                <a:gd name="T92" fmla="*/ 4 w 417"/>
                <a:gd name="T93" fmla="*/ 9 h 611"/>
                <a:gd name="T94" fmla="*/ 5 w 417"/>
                <a:gd name="T95" fmla="*/ 9 h 611"/>
                <a:gd name="T96" fmla="*/ 5 w 417"/>
                <a:gd name="T97" fmla="*/ 9 h 61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17" h="611">
                  <a:moveTo>
                    <a:pt x="353" y="611"/>
                  </a:moveTo>
                  <a:lnTo>
                    <a:pt x="369" y="611"/>
                  </a:lnTo>
                  <a:lnTo>
                    <a:pt x="417" y="572"/>
                  </a:lnTo>
                  <a:lnTo>
                    <a:pt x="404" y="539"/>
                  </a:lnTo>
                  <a:lnTo>
                    <a:pt x="392" y="506"/>
                  </a:lnTo>
                  <a:lnTo>
                    <a:pt x="382" y="473"/>
                  </a:lnTo>
                  <a:lnTo>
                    <a:pt x="373" y="436"/>
                  </a:lnTo>
                  <a:lnTo>
                    <a:pt x="357" y="363"/>
                  </a:lnTo>
                  <a:lnTo>
                    <a:pt x="349" y="324"/>
                  </a:lnTo>
                  <a:lnTo>
                    <a:pt x="341" y="285"/>
                  </a:lnTo>
                  <a:lnTo>
                    <a:pt x="334" y="248"/>
                  </a:lnTo>
                  <a:lnTo>
                    <a:pt x="324" y="211"/>
                  </a:lnTo>
                  <a:lnTo>
                    <a:pt x="316" y="174"/>
                  </a:lnTo>
                  <a:lnTo>
                    <a:pt x="303" y="140"/>
                  </a:lnTo>
                  <a:lnTo>
                    <a:pt x="291" y="105"/>
                  </a:lnTo>
                  <a:lnTo>
                    <a:pt x="276" y="72"/>
                  </a:lnTo>
                  <a:lnTo>
                    <a:pt x="258" y="41"/>
                  </a:lnTo>
                  <a:lnTo>
                    <a:pt x="248" y="27"/>
                  </a:lnTo>
                  <a:lnTo>
                    <a:pt x="237" y="13"/>
                  </a:lnTo>
                  <a:lnTo>
                    <a:pt x="229" y="8"/>
                  </a:lnTo>
                  <a:lnTo>
                    <a:pt x="219" y="4"/>
                  </a:lnTo>
                  <a:lnTo>
                    <a:pt x="212" y="2"/>
                  </a:lnTo>
                  <a:lnTo>
                    <a:pt x="204" y="0"/>
                  </a:lnTo>
                  <a:lnTo>
                    <a:pt x="188" y="0"/>
                  </a:lnTo>
                  <a:lnTo>
                    <a:pt x="175" y="2"/>
                  </a:lnTo>
                  <a:lnTo>
                    <a:pt x="161" y="4"/>
                  </a:lnTo>
                  <a:lnTo>
                    <a:pt x="148" y="6"/>
                  </a:lnTo>
                  <a:lnTo>
                    <a:pt x="134" y="8"/>
                  </a:lnTo>
                  <a:lnTo>
                    <a:pt x="119" y="8"/>
                  </a:lnTo>
                  <a:lnTo>
                    <a:pt x="6" y="87"/>
                  </a:lnTo>
                  <a:lnTo>
                    <a:pt x="2" y="95"/>
                  </a:lnTo>
                  <a:lnTo>
                    <a:pt x="2" y="103"/>
                  </a:lnTo>
                  <a:lnTo>
                    <a:pt x="2" y="114"/>
                  </a:lnTo>
                  <a:lnTo>
                    <a:pt x="2" y="120"/>
                  </a:lnTo>
                  <a:lnTo>
                    <a:pt x="0" y="126"/>
                  </a:lnTo>
                  <a:lnTo>
                    <a:pt x="25" y="155"/>
                  </a:lnTo>
                  <a:lnTo>
                    <a:pt x="49" y="184"/>
                  </a:lnTo>
                  <a:lnTo>
                    <a:pt x="70" y="213"/>
                  </a:lnTo>
                  <a:lnTo>
                    <a:pt x="89" y="244"/>
                  </a:lnTo>
                  <a:lnTo>
                    <a:pt x="126" y="306"/>
                  </a:lnTo>
                  <a:lnTo>
                    <a:pt x="163" y="372"/>
                  </a:lnTo>
                  <a:lnTo>
                    <a:pt x="200" y="436"/>
                  </a:lnTo>
                  <a:lnTo>
                    <a:pt x="221" y="467"/>
                  </a:lnTo>
                  <a:lnTo>
                    <a:pt x="243" y="496"/>
                  </a:lnTo>
                  <a:lnTo>
                    <a:pt x="266" y="527"/>
                  </a:lnTo>
                  <a:lnTo>
                    <a:pt x="289" y="556"/>
                  </a:lnTo>
                  <a:lnTo>
                    <a:pt x="318" y="584"/>
                  </a:lnTo>
                  <a:lnTo>
                    <a:pt x="347" y="611"/>
                  </a:lnTo>
                  <a:lnTo>
                    <a:pt x="353" y="611"/>
                  </a:lnTo>
                  <a:close/>
                </a:path>
              </a:pathLst>
            </a:custGeom>
            <a:solidFill>
              <a:srgbClr val="FFE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29">
              <a:extLst>
                <a:ext uri="{FF2B5EF4-FFF2-40B4-BE49-F238E27FC236}">
                  <a16:creationId xmlns:a16="http://schemas.microsoft.com/office/drawing/2014/main" id="{CD212ED1-12D3-431E-9B78-5AA74FEC4E2A}"/>
                </a:ext>
              </a:extLst>
            </p:cNvPr>
            <p:cNvSpPr>
              <a:spLocks/>
            </p:cNvSpPr>
            <p:nvPr/>
          </p:nvSpPr>
          <p:spPr bwMode="auto">
            <a:xfrm>
              <a:off x="3402" y="436"/>
              <a:ext cx="186" cy="352"/>
            </a:xfrm>
            <a:custGeom>
              <a:avLst/>
              <a:gdLst>
                <a:gd name="T0" fmla="*/ 1 w 372"/>
                <a:gd name="T1" fmla="*/ 11 h 704"/>
                <a:gd name="T2" fmla="*/ 2 w 372"/>
                <a:gd name="T3" fmla="*/ 11 h 704"/>
                <a:gd name="T4" fmla="*/ 2 w 372"/>
                <a:gd name="T5" fmla="*/ 11 h 704"/>
                <a:gd name="T6" fmla="*/ 2 w 372"/>
                <a:gd name="T7" fmla="*/ 11 h 704"/>
                <a:gd name="T8" fmla="*/ 2 w 372"/>
                <a:gd name="T9" fmla="*/ 11 h 704"/>
                <a:gd name="T10" fmla="*/ 3 w 372"/>
                <a:gd name="T11" fmla="*/ 10 h 704"/>
                <a:gd name="T12" fmla="*/ 3 w 372"/>
                <a:gd name="T13" fmla="*/ 10 h 704"/>
                <a:gd name="T14" fmla="*/ 3 w 372"/>
                <a:gd name="T15" fmla="*/ 10 h 704"/>
                <a:gd name="T16" fmla="*/ 3 w 372"/>
                <a:gd name="T17" fmla="*/ 9 h 704"/>
                <a:gd name="T18" fmla="*/ 4 w 372"/>
                <a:gd name="T19" fmla="*/ 9 h 704"/>
                <a:gd name="T20" fmla="*/ 4 w 372"/>
                <a:gd name="T21" fmla="*/ 8 h 704"/>
                <a:gd name="T22" fmla="*/ 4 w 372"/>
                <a:gd name="T23" fmla="*/ 7 h 704"/>
                <a:gd name="T24" fmla="*/ 5 w 372"/>
                <a:gd name="T25" fmla="*/ 5 h 704"/>
                <a:gd name="T26" fmla="*/ 5 w 372"/>
                <a:gd name="T27" fmla="*/ 4 h 704"/>
                <a:gd name="T28" fmla="*/ 6 w 372"/>
                <a:gd name="T29" fmla="*/ 4 h 704"/>
                <a:gd name="T30" fmla="*/ 6 w 372"/>
                <a:gd name="T31" fmla="*/ 3 h 704"/>
                <a:gd name="T32" fmla="*/ 6 w 372"/>
                <a:gd name="T33" fmla="*/ 3 h 704"/>
                <a:gd name="T34" fmla="*/ 6 w 372"/>
                <a:gd name="T35" fmla="*/ 2 h 704"/>
                <a:gd name="T36" fmla="*/ 6 w 372"/>
                <a:gd name="T37" fmla="*/ 2 h 704"/>
                <a:gd name="T38" fmla="*/ 6 w 372"/>
                <a:gd name="T39" fmla="*/ 2 h 704"/>
                <a:gd name="T40" fmla="*/ 6 w 372"/>
                <a:gd name="T41" fmla="*/ 2 h 704"/>
                <a:gd name="T42" fmla="*/ 6 w 372"/>
                <a:gd name="T43" fmla="*/ 2 h 704"/>
                <a:gd name="T44" fmla="*/ 6 w 372"/>
                <a:gd name="T45" fmla="*/ 2 h 704"/>
                <a:gd name="T46" fmla="*/ 5 w 372"/>
                <a:gd name="T47" fmla="*/ 1 h 704"/>
                <a:gd name="T48" fmla="*/ 5 w 372"/>
                <a:gd name="T49" fmla="*/ 1 h 704"/>
                <a:gd name="T50" fmla="*/ 5 w 372"/>
                <a:gd name="T51" fmla="*/ 1 h 704"/>
                <a:gd name="T52" fmla="*/ 5 w 372"/>
                <a:gd name="T53" fmla="*/ 1 h 704"/>
                <a:gd name="T54" fmla="*/ 4 w 372"/>
                <a:gd name="T55" fmla="*/ 1 h 704"/>
                <a:gd name="T56" fmla="*/ 4 w 372"/>
                <a:gd name="T57" fmla="*/ 1 h 704"/>
                <a:gd name="T58" fmla="*/ 4 w 372"/>
                <a:gd name="T59" fmla="*/ 1 h 704"/>
                <a:gd name="T60" fmla="*/ 4 w 372"/>
                <a:gd name="T61" fmla="*/ 1 h 704"/>
                <a:gd name="T62" fmla="*/ 3 w 372"/>
                <a:gd name="T63" fmla="*/ 0 h 704"/>
                <a:gd name="T64" fmla="*/ 3 w 372"/>
                <a:gd name="T65" fmla="*/ 1 h 704"/>
                <a:gd name="T66" fmla="*/ 3 w 372"/>
                <a:gd name="T67" fmla="*/ 1 h 704"/>
                <a:gd name="T68" fmla="*/ 3 w 372"/>
                <a:gd name="T69" fmla="*/ 1 h 704"/>
                <a:gd name="T70" fmla="*/ 3 w 372"/>
                <a:gd name="T71" fmla="*/ 1 h 704"/>
                <a:gd name="T72" fmla="*/ 0 w 372"/>
                <a:gd name="T73" fmla="*/ 11 h 704"/>
                <a:gd name="T74" fmla="*/ 1 w 372"/>
                <a:gd name="T75" fmla="*/ 11 h 704"/>
                <a:gd name="T76" fmla="*/ 1 w 372"/>
                <a:gd name="T77" fmla="*/ 11 h 7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72" h="704">
                  <a:moveTo>
                    <a:pt x="56" y="698"/>
                  </a:moveTo>
                  <a:lnTo>
                    <a:pt x="74" y="687"/>
                  </a:lnTo>
                  <a:lnTo>
                    <a:pt x="89" y="675"/>
                  </a:lnTo>
                  <a:lnTo>
                    <a:pt x="103" y="664"/>
                  </a:lnTo>
                  <a:lnTo>
                    <a:pt x="116" y="650"/>
                  </a:lnTo>
                  <a:lnTo>
                    <a:pt x="130" y="636"/>
                  </a:lnTo>
                  <a:lnTo>
                    <a:pt x="142" y="621"/>
                  </a:lnTo>
                  <a:lnTo>
                    <a:pt x="165" y="590"/>
                  </a:lnTo>
                  <a:lnTo>
                    <a:pt x="184" y="555"/>
                  </a:lnTo>
                  <a:lnTo>
                    <a:pt x="204" y="518"/>
                  </a:lnTo>
                  <a:lnTo>
                    <a:pt x="221" y="479"/>
                  </a:lnTo>
                  <a:lnTo>
                    <a:pt x="235" y="441"/>
                  </a:lnTo>
                  <a:lnTo>
                    <a:pt x="297" y="278"/>
                  </a:lnTo>
                  <a:lnTo>
                    <a:pt x="312" y="241"/>
                  </a:lnTo>
                  <a:lnTo>
                    <a:pt x="330" y="202"/>
                  </a:lnTo>
                  <a:lnTo>
                    <a:pt x="351" y="167"/>
                  </a:lnTo>
                  <a:lnTo>
                    <a:pt x="372" y="132"/>
                  </a:lnTo>
                  <a:lnTo>
                    <a:pt x="370" y="119"/>
                  </a:lnTo>
                  <a:lnTo>
                    <a:pt x="366" y="107"/>
                  </a:lnTo>
                  <a:lnTo>
                    <a:pt x="361" y="95"/>
                  </a:lnTo>
                  <a:lnTo>
                    <a:pt x="353" y="86"/>
                  </a:lnTo>
                  <a:lnTo>
                    <a:pt x="343" y="76"/>
                  </a:lnTo>
                  <a:lnTo>
                    <a:pt x="332" y="68"/>
                  </a:lnTo>
                  <a:lnTo>
                    <a:pt x="320" y="62"/>
                  </a:lnTo>
                  <a:lnTo>
                    <a:pt x="308" y="57"/>
                  </a:lnTo>
                  <a:lnTo>
                    <a:pt x="287" y="51"/>
                  </a:lnTo>
                  <a:lnTo>
                    <a:pt x="269" y="43"/>
                  </a:lnTo>
                  <a:lnTo>
                    <a:pt x="254" y="37"/>
                  </a:lnTo>
                  <a:lnTo>
                    <a:pt x="238" y="29"/>
                  </a:lnTo>
                  <a:lnTo>
                    <a:pt x="209" y="16"/>
                  </a:lnTo>
                  <a:lnTo>
                    <a:pt x="194" y="8"/>
                  </a:lnTo>
                  <a:lnTo>
                    <a:pt x="176" y="0"/>
                  </a:lnTo>
                  <a:lnTo>
                    <a:pt x="165" y="2"/>
                  </a:lnTo>
                  <a:lnTo>
                    <a:pt x="155" y="4"/>
                  </a:lnTo>
                  <a:lnTo>
                    <a:pt x="143" y="8"/>
                  </a:lnTo>
                  <a:lnTo>
                    <a:pt x="134" y="12"/>
                  </a:lnTo>
                  <a:lnTo>
                    <a:pt x="0" y="683"/>
                  </a:lnTo>
                  <a:lnTo>
                    <a:pt x="41" y="704"/>
                  </a:lnTo>
                  <a:lnTo>
                    <a:pt x="56" y="698"/>
                  </a:lnTo>
                  <a:close/>
                </a:path>
              </a:pathLst>
            </a:custGeom>
            <a:solidFill>
              <a:srgbClr val="FFE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30">
              <a:extLst>
                <a:ext uri="{FF2B5EF4-FFF2-40B4-BE49-F238E27FC236}">
                  <a16:creationId xmlns:a16="http://schemas.microsoft.com/office/drawing/2014/main" id="{48B95C61-7BFF-43C8-8E89-919A47A8C54F}"/>
                </a:ext>
              </a:extLst>
            </p:cNvPr>
            <p:cNvSpPr>
              <a:spLocks/>
            </p:cNvSpPr>
            <p:nvPr/>
          </p:nvSpPr>
          <p:spPr bwMode="auto">
            <a:xfrm>
              <a:off x="3790" y="503"/>
              <a:ext cx="275" cy="286"/>
            </a:xfrm>
            <a:custGeom>
              <a:avLst/>
              <a:gdLst>
                <a:gd name="T0" fmla="*/ 1 w 550"/>
                <a:gd name="T1" fmla="*/ 9 h 572"/>
                <a:gd name="T2" fmla="*/ 2 w 550"/>
                <a:gd name="T3" fmla="*/ 9 h 572"/>
                <a:gd name="T4" fmla="*/ 3 w 550"/>
                <a:gd name="T5" fmla="*/ 8 h 572"/>
                <a:gd name="T6" fmla="*/ 5 w 550"/>
                <a:gd name="T7" fmla="*/ 7 h 572"/>
                <a:gd name="T8" fmla="*/ 6 w 550"/>
                <a:gd name="T9" fmla="*/ 6 h 572"/>
                <a:gd name="T10" fmla="*/ 7 w 550"/>
                <a:gd name="T11" fmla="*/ 6 h 572"/>
                <a:gd name="T12" fmla="*/ 8 w 550"/>
                <a:gd name="T13" fmla="*/ 5 h 572"/>
                <a:gd name="T14" fmla="*/ 9 w 550"/>
                <a:gd name="T15" fmla="*/ 5 h 572"/>
                <a:gd name="T16" fmla="*/ 9 w 550"/>
                <a:gd name="T17" fmla="*/ 5 h 572"/>
                <a:gd name="T18" fmla="*/ 9 w 550"/>
                <a:gd name="T19" fmla="*/ 4 h 572"/>
                <a:gd name="T20" fmla="*/ 9 w 550"/>
                <a:gd name="T21" fmla="*/ 4 h 572"/>
                <a:gd name="T22" fmla="*/ 9 w 550"/>
                <a:gd name="T23" fmla="*/ 3 h 572"/>
                <a:gd name="T24" fmla="*/ 9 w 550"/>
                <a:gd name="T25" fmla="*/ 3 h 572"/>
                <a:gd name="T26" fmla="*/ 8 w 550"/>
                <a:gd name="T27" fmla="*/ 2 h 572"/>
                <a:gd name="T28" fmla="*/ 8 w 550"/>
                <a:gd name="T29" fmla="*/ 2 h 572"/>
                <a:gd name="T30" fmla="*/ 8 w 550"/>
                <a:gd name="T31" fmla="*/ 2 h 572"/>
                <a:gd name="T32" fmla="*/ 8 w 550"/>
                <a:gd name="T33" fmla="*/ 1 h 572"/>
                <a:gd name="T34" fmla="*/ 7 w 550"/>
                <a:gd name="T35" fmla="*/ 1 h 572"/>
                <a:gd name="T36" fmla="*/ 7 w 550"/>
                <a:gd name="T37" fmla="*/ 1 h 572"/>
                <a:gd name="T38" fmla="*/ 7 w 550"/>
                <a:gd name="T39" fmla="*/ 1 h 572"/>
                <a:gd name="T40" fmla="*/ 7 w 550"/>
                <a:gd name="T41" fmla="*/ 1 h 572"/>
                <a:gd name="T42" fmla="*/ 7 w 550"/>
                <a:gd name="T43" fmla="*/ 0 h 572"/>
                <a:gd name="T44" fmla="*/ 6 w 550"/>
                <a:gd name="T45" fmla="*/ 1 h 572"/>
                <a:gd name="T46" fmla="*/ 6 w 550"/>
                <a:gd name="T47" fmla="*/ 2 h 572"/>
                <a:gd name="T48" fmla="*/ 5 w 550"/>
                <a:gd name="T49" fmla="*/ 3 h 572"/>
                <a:gd name="T50" fmla="*/ 3 w 550"/>
                <a:gd name="T51" fmla="*/ 5 h 572"/>
                <a:gd name="T52" fmla="*/ 2 w 550"/>
                <a:gd name="T53" fmla="*/ 7 h 572"/>
                <a:gd name="T54" fmla="*/ 1 w 550"/>
                <a:gd name="T55" fmla="*/ 8 h 572"/>
                <a:gd name="T56" fmla="*/ 1 w 550"/>
                <a:gd name="T57" fmla="*/ 8 h 572"/>
                <a:gd name="T58" fmla="*/ 1 w 550"/>
                <a:gd name="T59" fmla="*/ 9 h 572"/>
                <a:gd name="T60" fmla="*/ 1 w 550"/>
                <a:gd name="T61" fmla="*/ 9 h 572"/>
                <a:gd name="T62" fmla="*/ 1 w 550"/>
                <a:gd name="T63" fmla="*/ 9 h 572"/>
                <a:gd name="T64" fmla="*/ 1 w 550"/>
                <a:gd name="T65" fmla="*/ 9 h 5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50" h="572">
                  <a:moveTo>
                    <a:pt x="15" y="572"/>
                  </a:moveTo>
                  <a:lnTo>
                    <a:pt x="50" y="562"/>
                  </a:lnTo>
                  <a:lnTo>
                    <a:pt x="85" y="551"/>
                  </a:lnTo>
                  <a:lnTo>
                    <a:pt x="118" y="535"/>
                  </a:lnTo>
                  <a:lnTo>
                    <a:pt x="151" y="518"/>
                  </a:lnTo>
                  <a:lnTo>
                    <a:pt x="182" y="500"/>
                  </a:lnTo>
                  <a:lnTo>
                    <a:pt x="213" y="481"/>
                  </a:lnTo>
                  <a:lnTo>
                    <a:pt x="273" y="438"/>
                  </a:lnTo>
                  <a:lnTo>
                    <a:pt x="302" y="417"/>
                  </a:lnTo>
                  <a:lnTo>
                    <a:pt x="362" y="374"/>
                  </a:lnTo>
                  <a:lnTo>
                    <a:pt x="395" y="353"/>
                  </a:lnTo>
                  <a:lnTo>
                    <a:pt x="426" y="334"/>
                  </a:lnTo>
                  <a:lnTo>
                    <a:pt x="459" y="316"/>
                  </a:lnTo>
                  <a:lnTo>
                    <a:pt x="492" y="299"/>
                  </a:lnTo>
                  <a:lnTo>
                    <a:pt x="527" y="285"/>
                  </a:lnTo>
                  <a:lnTo>
                    <a:pt x="535" y="276"/>
                  </a:lnTo>
                  <a:lnTo>
                    <a:pt x="540" y="268"/>
                  </a:lnTo>
                  <a:lnTo>
                    <a:pt x="544" y="258"/>
                  </a:lnTo>
                  <a:lnTo>
                    <a:pt x="548" y="248"/>
                  </a:lnTo>
                  <a:lnTo>
                    <a:pt x="550" y="239"/>
                  </a:lnTo>
                  <a:lnTo>
                    <a:pt x="550" y="227"/>
                  </a:lnTo>
                  <a:lnTo>
                    <a:pt x="550" y="217"/>
                  </a:lnTo>
                  <a:lnTo>
                    <a:pt x="550" y="206"/>
                  </a:lnTo>
                  <a:lnTo>
                    <a:pt x="546" y="182"/>
                  </a:lnTo>
                  <a:lnTo>
                    <a:pt x="538" y="159"/>
                  </a:lnTo>
                  <a:lnTo>
                    <a:pt x="529" y="136"/>
                  </a:lnTo>
                  <a:lnTo>
                    <a:pt x="517" y="115"/>
                  </a:lnTo>
                  <a:lnTo>
                    <a:pt x="506" y="101"/>
                  </a:lnTo>
                  <a:lnTo>
                    <a:pt x="494" y="87"/>
                  </a:lnTo>
                  <a:lnTo>
                    <a:pt x="488" y="82"/>
                  </a:lnTo>
                  <a:lnTo>
                    <a:pt x="482" y="78"/>
                  </a:lnTo>
                  <a:lnTo>
                    <a:pt x="475" y="66"/>
                  </a:lnTo>
                  <a:lnTo>
                    <a:pt x="465" y="56"/>
                  </a:lnTo>
                  <a:lnTo>
                    <a:pt x="459" y="45"/>
                  </a:lnTo>
                  <a:lnTo>
                    <a:pt x="453" y="35"/>
                  </a:lnTo>
                  <a:lnTo>
                    <a:pt x="447" y="25"/>
                  </a:lnTo>
                  <a:lnTo>
                    <a:pt x="443" y="22"/>
                  </a:lnTo>
                  <a:lnTo>
                    <a:pt x="440" y="20"/>
                  </a:lnTo>
                  <a:lnTo>
                    <a:pt x="434" y="14"/>
                  </a:lnTo>
                  <a:lnTo>
                    <a:pt x="428" y="10"/>
                  </a:lnTo>
                  <a:lnTo>
                    <a:pt x="422" y="6"/>
                  </a:lnTo>
                  <a:lnTo>
                    <a:pt x="414" y="4"/>
                  </a:lnTo>
                  <a:lnTo>
                    <a:pt x="407" y="0"/>
                  </a:lnTo>
                  <a:lnTo>
                    <a:pt x="397" y="0"/>
                  </a:lnTo>
                  <a:lnTo>
                    <a:pt x="381" y="29"/>
                  </a:lnTo>
                  <a:lnTo>
                    <a:pt x="364" y="58"/>
                  </a:lnTo>
                  <a:lnTo>
                    <a:pt x="345" y="87"/>
                  </a:lnTo>
                  <a:lnTo>
                    <a:pt x="325" y="115"/>
                  </a:lnTo>
                  <a:lnTo>
                    <a:pt x="306" y="144"/>
                  </a:lnTo>
                  <a:lnTo>
                    <a:pt x="283" y="173"/>
                  </a:lnTo>
                  <a:lnTo>
                    <a:pt x="238" y="227"/>
                  </a:lnTo>
                  <a:lnTo>
                    <a:pt x="190" y="283"/>
                  </a:lnTo>
                  <a:lnTo>
                    <a:pt x="141" y="338"/>
                  </a:lnTo>
                  <a:lnTo>
                    <a:pt x="93" y="392"/>
                  </a:lnTo>
                  <a:lnTo>
                    <a:pt x="46" y="444"/>
                  </a:lnTo>
                  <a:lnTo>
                    <a:pt x="34" y="458"/>
                  </a:lnTo>
                  <a:lnTo>
                    <a:pt x="23" y="473"/>
                  </a:lnTo>
                  <a:lnTo>
                    <a:pt x="13" y="491"/>
                  </a:lnTo>
                  <a:lnTo>
                    <a:pt x="5" y="506"/>
                  </a:lnTo>
                  <a:lnTo>
                    <a:pt x="1" y="524"/>
                  </a:lnTo>
                  <a:lnTo>
                    <a:pt x="0" y="539"/>
                  </a:lnTo>
                  <a:lnTo>
                    <a:pt x="1" y="547"/>
                  </a:lnTo>
                  <a:lnTo>
                    <a:pt x="1" y="557"/>
                  </a:lnTo>
                  <a:lnTo>
                    <a:pt x="3" y="564"/>
                  </a:lnTo>
                  <a:lnTo>
                    <a:pt x="7" y="572"/>
                  </a:lnTo>
                  <a:lnTo>
                    <a:pt x="15" y="572"/>
                  </a:lnTo>
                  <a:close/>
                </a:path>
              </a:pathLst>
            </a:custGeom>
            <a:solidFill>
              <a:srgbClr val="FFE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31">
              <a:extLst>
                <a:ext uri="{FF2B5EF4-FFF2-40B4-BE49-F238E27FC236}">
                  <a16:creationId xmlns:a16="http://schemas.microsoft.com/office/drawing/2014/main" id="{5BA8A209-A5A4-44A0-AD77-0A19B378EE67}"/>
                </a:ext>
              </a:extLst>
            </p:cNvPr>
            <p:cNvSpPr>
              <a:spLocks/>
            </p:cNvSpPr>
            <p:nvPr/>
          </p:nvSpPr>
          <p:spPr bwMode="auto">
            <a:xfrm>
              <a:off x="3018" y="395"/>
              <a:ext cx="119" cy="349"/>
            </a:xfrm>
            <a:custGeom>
              <a:avLst/>
              <a:gdLst>
                <a:gd name="T0" fmla="*/ 1 w 239"/>
                <a:gd name="T1" fmla="*/ 11 h 698"/>
                <a:gd name="T2" fmla="*/ 2 w 239"/>
                <a:gd name="T3" fmla="*/ 11 h 698"/>
                <a:gd name="T4" fmla="*/ 3 w 239"/>
                <a:gd name="T5" fmla="*/ 10 h 698"/>
                <a:gd name="T6" fmla="*/ 3 w 239"/>
                <a:gd name="T7" fmla="*/ 9 h 698"/>
                <a:gd name="T8" fmla="*/ 3 w 239"/>
                <a:gd name="T9" fmla="*/ 7 h 698"/>
                <a:gd name="T10" fmla="*/ 3 w 239"/>
                <a:gd name="T11" fmla="*/ 6 h 698"/>
                <a:gd name="T12" fmla="*/ 3 w 239"/>
                <a:gd name="T13" fmla="*/ 5 h 698"/>
                <a:gd name="T14" fmla="*/ 3 w 239"/>
                <a:gd name="T15" fmla="*/ 4 h 698"/>
                <a:gd name="T16" fmla="*/ 3 w 239"/>
                <a:gd name="T17" fmla="*/ 3 h 698"/>
                <a:gd name="T18" fmla="*/ 3 w 239"/>
                <a:gd name="T19" fmla="*/ 1 h 698"/>
                <a:gd name="T20" fmla="*/ 3 w 239"/>
                <a:gd name="T21" fmla="*/ 1 h 698"/>
                <a:gd name="T22" fmla="*/ 3 w 239"/>
                <a:gd name="T23" fmla="*/ 1 h 698"/>
                <a:gd name="T24" fmla="*/ 3 w 239"/>
                <a:gd name="T25" fmla="*/ 1 h 698"/>
                <a:gd name="T26" fmla="*/ 3 w 239"/>
                <a:gd name="T27" fmla="*/ 1 h 698"/>
                <a:gd name="T28" fmla="*/ 2 w 239"/>
                <a:gd name="T29" fmla="*/ 1 h 698"/>
                <a:gd name="T30" fmla="*/ 2 w 239"/>
                <a:gd name="T31" fmla="*/ 1 h 698"/>
                <a:gd name="T32" fmla="*/ 2 w 239"/>
                <a:gd name="T33" fmla="*/ 1 h 698"/>
                <a:gd name="T34" fmla="*/ 2 w 239"/>
                <a:gd name="T35" fmla="*/ 1 h 698"/>
                <a:gd name="T36" fmla="*/ 2 w 239"/>
                <a:gd name="T37" fmla="*/ 1 h 698"/>
                <a:gd name="T38" fmla="*/ 1 w 239"/>
                <a:gd name="T39" fmla="*/ 0 h 698"/>
                <a:gd name="T40" fmla="*/ 1 w 239"/>
                <a:gd name="T41" fmla="*/ 1 h 698"/>
                <a:gd name="T42" fmla="*/ 1 w 239"/>
                <a:gd name="T43" fmla="*/ 1 h 698"/>
                <a:gd name="T44" fmla="*/ 0 w 239"/>
                <a:gd name="T45" fmla="*/ 1 h 698"/>
                <a:gd name="T46" fmla="*/ 0 w 239"/>
                <a:gd name="T47" fmla="*/ 1 h 698"/>
                <a:gd name="T48" fmla="*/ 0 w 239"/>
                <a:gd name="T49" fmla="*/ 1 h 698"/>
                <a:gd name="T50" fmla="*/ 0 w 239"/>
                <a:gd name="T51" fmla="*/ 1 h 698"/>
                <a:gd name="T52" fmla="*/ 0 w 239"/>
                <a:gd name="T53" fmla="*/ 1 h 698"/>
                <a:gd name="T54" fmla="*/ 0 w 239"/>
                <a:gd name="T55" fmla="*/ 1 h 698"/>
                <a:gd name="T56" fmla="*/ 0 w 239"/>
                <a:gd name="T57" fmla="*/ 1 h 698"/>
                <a:gd name="T58" fmla="*/ 1 w 239"/>
                <a:gd name="T59" fmla="*/ 11 h 698"/>
                <a:gd name="T60" fmla="*/ 1 w 239"/>
                <a:gd name="T61" fmla="*/ 11 h 698"/>
                <a:gd name="T62" fmla="*/ 1 w 239"/>
                <a:gd name="T63" fmla="*/ 11 h 698"/>
                <a:gd name="T64" fmla="*/ 1 w 239"/>
                <a:gd name="T65" fmla="*/ 11 h 6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39" h="698">
                  <a:moveTo>
                    <a:pt x="117" y="698"/>
                  </a:moveTo>
                  <a:lnTo>
                    <a:pt x="179" y="673"/>
                  </a:lnTo>
                  <a:lnTo>
                    <a:pt x="194" y="595"/>
                  </a:lnTo>
                  <a:lnTo>
                    <a:pt x="208" y="518"/>
                  </a:lnTo>
                  <a:lnTo>
                    <a:pt x="217" y="440"/>
                  </a:lnTo>
                  <a:lnTo>
                    <a:pt x="227" y="364"/>
                  </a:lnTo>
                  <a:lnTo>
                    <a:pt x="233" y="287"/>
                  </a:lnTo>
                  <a:lnTo>
                    <a:pt x="237" y="211"/>
                  </a:lnTo>
                  <a:lnTo>
                    <a:pt x="239" y="134"/>
                  </a:lnTo>
                  <a:lnTo>
                    <a:pt x="237" y="54"/>
                  </a:lnTo>
                  <a:lnTo>
                    <a:pt x="229" y="45"/>
                  </a:lnTo>
                  <a:lnTo>
                    <a:pt x="219" y="35"/>
                  </a:lnTo>
                  <a:lnTo>
                    <a:pt x="212" y="25"/>
                  </a:lnTo>
                  <a:lnTo>
                    <a:pt x="200" y="19"/>
                  </a:lnTo>
                  <a:lnTo>
                    <a:pt x="188" y="14"/>
                  </a:lnTo>
                  <a:lnTo>
                    <a:pt x="177" y="10"/>
                  </a:lnTo>
                  <a:lnTo>
                    <a:pt x="163" y="6"/>
                  </a:lnTo>
                  <a:lnTo>
                    <a:pt x="150" y="2"/>
                  </a:lnTo>
                  <a:lnTo>
                    <a:pt x="136" y="2"/>
                  </a:lnTo>
                  <a:lnTo>
                    <a:pt x="122" y="0"/>
                  </a:lnTo>
                  <a:lnTo>
                    <a:pt x="95" y="2"/>
                  </a:lnTo>
                  <a:lnTo>
                    <a:pt x="66" y="6"/>
                  </a:lnTo>
                  <a:lnTo>
                    <a:pt x="43" y="12"/>
                  </a:lnTo>
                  <a:lnTo>
                    <a:pt x="33" y="12"/>
                  </a:lnTo>
                  <a:lnTo>
                    <a:pt x="25" y="14"/>
                  </a:lnTo>
                  <a:lnTo>
                    <a:pt x="20" y="15"/>
                  </a:lnTo>
                  <a:lnTo>
                    <a:pt x="14" y="17"/>
                  </a:lnTo>
                  <a:lnTo>
                    <a:pt x="6" y="23"/>
                  </a:lnTo>
                  <a:lnTo>
                    <a:pt x="0" y="29"/>
                  </a:lnTo>
                  <a:lnTo>
                    <a:pt x="99" y="694"/>
                  </a:lnTo>
                  <a:lnTo>
                    <a:pt x="107" y="694"/>
                  </a:lnTo>
                  <a:lnTo>
                    <a:pt x="111" y="696"/>
                  </a:lnTo>
                  <a:lnTo>
                    <a:pt x="117" y="698"/>
                  </a:lnTo>
                  <a:close/>
                </a:path>
              </a:pathLst>
            </a:custGeom>
            <a:solidFill>
              <a:srgbClr val="FFE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32">
              <a:extLst>
                <a:ext uri="{FF2B5EF4-FFF2-40B4-BE49-F238E27FC236}">
                  <a16:creationId xmlns:a16="http://schemas.microsoft.com/office/drawing/2014/main" id="{8B14B0ED-74D7-4A79-819F-1E3C98043B63}"/>
                </a:ext>
              </a:extLst>
            </p:cNvPr>
            <p:cNvSpPr>
              <a:spLocks/>
            </p:cNvSpPr>
            <p:nvPr/>
          </p:nvSpPr>
          <p:spPr bwMode="auto">
            <a:xfrm>
              <a:off x="3487" y="899"/>
              <a:ext cx="165" cy="433"/>
            </a:xfrm>
            <a:custGeom>
              <a:avLst/>
              <a:gdLst>
                <a:gd name="T0" fmla="*/ 0 w 329"/>
                <a:gd name="T1" fmla="*/ 9 h 865"/>
                <a:gd name="T2" fmla="*/ 0 w 329"/>
                <a:gd name="T3" fmla="*/ 12 h 865"/>
                <a:gd name="T4" fmla="*/ 2 w 329"/>
                <a:gd name="T5" fmla="*/ 12 h 865"/>
                <a:gd name="T6" fmla="*/ 2 w 329"/>
                <a:gd name="T7" fmla="*/ 14 h 865"/>
                <a:gd name="T8" fmla="*/ 6 w 329"/>
                <a:gd name="T9" fmla="*/ 14 h 865"/>
                <a:gd name="T10" fmla="*/ 3 w 329"/>
                <a:gd name="T11" fmla="*/ 0 h 865"/>
                <a:gd name="T12" fmla="*/ 0 w 329"/>
                <a:gd name="T13" fmla="*/ 0 h 865"/>
                <a:gd name="T14" fmla="*/ 0 w 329"/>
                <a:gd name="T15" fmla="*/ 4 h 865"/>
                <a:gd name="T16" fmla="*/ 1 w 329"/>
                <a:gd name="T17" fmla="*/ 4 h 865"/>
                <a:gd name="T18" fmla="*/ 1 w 329"/>
                <a:gd name="T19" fmla="*/ 9 h 865"/>
                <a:gd name="T20" fmla="*/ 0 w 329"/>
                <a:gd name="T21" fmla="*/ 9 h 8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29" h="865">
                  <a:moveTo>
                    <a:pt x="0" y="563"/>
                  </a:moveTo>
                  <a:lnTo>
                    <a:pt x="0" y="733"/>
                  </a:lnTo>
                  <a:lnTo>
                    <a:pt x="69" y="733"/>
                  </a:lnTo>
                  <a:lnTo>
                    <a:pt x="93" y="865"/>
                  </a:lnTo>
                  <a:lnTo>
                    <a:pt x="329" y="865"/>
                  </a:lnTo>
                  <a:lnTo>
                    <a:pt x="137" y="0"/>
                  </a:lnTo>
                  <a:lnTo>
                    <a:pt x="0" y="0"/>
                  </a:lnTo>
                  <a:lnTo>
                    <a:pt x="0" y="252"/>
                  </a:lnTo>
                  <a:lnTo>
                    <a:pt x="2" y="241"/>
                  </a:lnTo>
                  <a:lnTo>
                    <a:pt x="50" y="563"/>
                  </a:lnTo>
                  <a:lnTo>
                    <a:pt x="0" y="563"/>
                  </a:lnTo>
                  <a:close/>
                </a:path>
              </a:pathLst>
            </a:custGeom>
            <a:solidFill>
              <a:srgbClr val="FF17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33">
              <a:extLst>
                <a:ext uri="{FF2B5EF4-FFF2-40B4-BE49-F238E27FC236}">
                  <a16:creationId xmlns:a16="http://schemas.microsoft.com/office/drawing/2014/main" id="{686D62F8-D24D-4EAA-B9AF-0643B50C5CB7}"/>
                </a:ext>
              </a:extLst>
            </p:cNvPr>
            <p:cNvSpPr>
              <a:spLocks/>
            </p:cNvSpPr>
            <p:nvPr/>
          </p:nvSpPr>
          <p:spPr bwMode="auto">
            <a:xfrm>
              <a:off x="3667" y="899"/>
              <a:ext cx="208" cy="433"/>
            </a:xfrm>
            <a:custGeom>
              <a:avLst/>
              <a:gdLst>
                <a:gd name="T0" fmla="*/ 0 w 417"/>
                <a:gd name="T1" fmla="*/ 14 h 865"/>
                <a:gd name="T2" fmla="*/ 0 w 417"/>
                <a:gd name="T3" fmla="*/ 0 h 865"/>
                <a:gd name="T4" fmla="*/ 3 w 417"/>
                <a:gd name="T5" fmla="*/ 0 h 865"/>
                <a:gd name="T6" fmla="*/ 3 w 417"/>
                <a:gd name="T7" fmla="*/ 11 h 865"/>
                <a:gd name="T8" fmla="*/ 6 w 417"/>
                <a:gd name="T9" fmla="*/ 11 h 865"/>
                <a:gd name="T10" fmla="*/ 6 w 417"/>
                <a:gd name="T11" fmla="*/ 14 h 865"/>
                <a:gd name="T12" fmla="*/ 0 w 417"/>
                <a:gd name="T13" fmla="*/ 14 h 8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7" h="865">
                  <a:moveTo>
                    <a:pt x="0" y="865"/>
                  </a:moveTo>
                  <a:lnTo>
                    <a:pt x="0" y="0"/>
                  </a:lnTo>
                  <a:lnTo>
                    <a:pt x="250" y="0"/>
                  </a:lnTo>
                  <a:lnTo>
                    <a:pt x="250" y="646"/>
                  </a:lnTo>
                  <a:lnTo>
                    <a:pt x="417" y="646"/>
                  </a:lnTo>
                  <a:lnTo>
                    <a:pt x="417" y="865"/>
                  </a:lnTo>
                  <a:lnTo>
                    <a:pt x="0" y="865"/>
                  </a:lnTo>
                  <a:close/>
                </a:path>
              </a:pathLst>
            </a:custGeom>
            <a:solidFill>
              <a:srgbClr val="FF17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34">
              <a:extLst>
                <a:ext uri="{FF2B5EF4-FFF2-40B4-BE49-F238E27FC236}">
                  <a16:creationId xmlns:a16="http://schemas.microsoft.com/office/drawing/2014/main" id="{C6FF200F-D049-4897-BC95-8914AB33E41C}"/>
                </a:ext>
              </a:extLst>
            </p:cNvPr>
            <p:cNvSpPr>
              <a:spLocks/>
            </p:cNvSpPr>
            <p:nvPr/>
          </p:nvSpPr>
          <p:spPr bwMode="auto">
            <a:xfrm>
              <a:off x="3324" y="899"/>
              <a:ext cx="163" cy="433"/>
            </a:xfrm>
            <a:custGeom>
              <a:avLst/>
              <a:gdLst>
                <a:gd name="T0" fmla="*/ 6 w 326"/>
                <a:gd name="T1" fmla="*/ 4 h 865"/>
                <a:gd name="T2" fmla="*/ 6 w 326"/>
                <a:gd name="T3" fmla="*/ 0 h 865"/>
                <a:gd name="T4" fmla="*/ 3 w 326"/>
                <a:gd name="T5" fmla="*/ 0 h 865"/>
                <a:gd name="T6" fmla="*/ 0 w 326"/>
                <a:gd name="T7" fmla="*/ 14 h 865"/>
                <a:gd name="T8" fmla="*/ 4 w 326"/>
                <a:gd name="T9" fmla="*/ 14 h 865"/>
                <a:gd name="T10" fmla="*/ 4 w 326"/>
                <a:gd name="T11" fmla="*/ 12 h 865"/>
                <a:gd name="T12" fmla="*/ 6 w 326"/>
                <a:gd name="T13" fmla="*/ 12 h 865"/>
                <a:gd name="T14" fmla="*/ 6 w 326"/>
                <a:gd name="T15" fmla="*/ 9 h 865"/>
                <a:gd name="T16" fmla="*/ 5 w 326"/>
                <a:gd name="T17" fmla="*/ 9 h 865"/>
                <a:gd name="T18" fmla="*/ 6 w 326"/>
                <a:gd name="T19" fmla="*/ 4 h 8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26" h="865">
                  <a:moveTo>
                    <a:pt x="326" y="252"/>
                  </a:moveTo>
                  <a:lnTo>
                    <a:pt x="326" y="0"/>
                  </a:lnTo>
                  <a:lnTo>
                    <a:pt x="188" y="0"/>
                  </a:lnTo>
                  <a:lnTo>
                    <a:pt x="0" y="865"/>
                  </a:lnTo>
                  <a:lnTo>
                    <a:pt x="236" y="865"/>
                  </a:lnTo>
                  <a:lnTo>
                    <a:pt x="254" y="733"/>
                  </a:lnTo>
                  <a:lnTo>
                    <a:pt x="326" y="733"/>
                  </a:lnTo>
                  <a:lnTo>
                    <a:pt x="326" y="563"/>
                  </a:lnTo>
                  <a:lnTo>
                    <a:pt x="275" y="563"/>
                  </a:lnTo>
                  <a:lnTo>
                    <a:pt x="326" y="252"/>
                  </a:lnTo>
                  <a:close/>
                </a:path>
              </a:pathLst>
            </a:custGeom>
            <a:solidFill>
              <a:srgbClr val="FF17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35">
              <a:extLst>
                <a:ext uri="{FF2B5EF4-FFF2-40B4-BE49-F238E27FC236}">
                  <a16:creationId xmlns:a16="http://schemas.microsoft.com/office/drawing/2014/main" id="{388F16A0-95AD-48FF-A2CD-ACEA5D1F9DC6}"/>
                </a:ext>
              </a:extLst>
            </p:cNvPr>
            <p:cNvSpPr>
              <a:spLocks/>
            </p:cNvSpPr>
            <p:nvPr/>
          </p:nvSpPr>
          <p:spPr bwMode="auto">
            <a:xfrm>
              <a:off x="3157" y="891"/>
              <a:ext cx="160" cy="446"/>
            </a:xfrm>
            <a:custGeom>
              <a:avLst/>
              <a:gdLst>
                <a:gd name="T0" fmla="*/ 0 w 320"/>
                <a:gd name="T1" fmla="*/ 14 h 892"/>
                <a:gd name="T2" fmla="*/ 1 w 320"/>
                <a:gd name="T3" fmla="*/ 14 h 892"/>
                <a:gd name="T4" fmla="*/ 2 w 320"/>
                <a:gd name="T5" fmla="*/ 14 h 892"/>
                <a:gd name="T6" fmla="*/ 2 w 320"/>
                <a:gd name="T7" fmla="*/ 14 h 892"/>
                <a:gd name="T8" fmla="*/ 3 w 320"/>
                <a:gd name="T9" fmla="*/ 14 h 892"/>
                <a:gd name="T10" fmla="*/ 3 w 320"/>
                <a:gd name="T11" fmla="*/ 14 h 892"/>
                <a:gd name="T12" fmla="*/ 3 w 320"/>
                <a:gd name="T13" fmla="*/ 13 h 892"/>
                <a:gd name="T14" fmla="*/ 4 w 320"/>
                <a:gd name="T15" fmla="*/ 13 h 892"/>
                <a:gd name="T16" fmla="*/ 4 w 320"/>
                <a:gd name="T17" fmla="*/ 12 h 892"/>
                <a:gd name="T18" fmla="*/ 5 w 320"/>
                <a:gd name="T19" fmla="*/ 12 h 892"/>
                <a:gd name="T20" fmla="*/ 5 w 320"/>
                <a:gd name="T21" fmla="*/ 11 h 892"/>
                <a:gd name="T22" fmla="*/ 5 w 320"/>
                <a:gd name="T23" fmla="*/ 11 h 892"/>
                <a:gd name="T24" fmla="*/ 5 w 320"/>
                <a:gd name="T25" fmla="*/ 10 h 892"/>
                <a:gd name="T26" fmla="*/ 5 w 320"/>
                <a:gd name="T27" fmla="*/ 9 h 892"/>
                <a:gd name="T28" fmla="*/ 5 w 320"/>
                <a:gd name="T29" fmla="*/ 9 h 892"/>
                <a:gd name="T30" fmla="*/ 5 w 320"/>
                <a:gd name="T31" fmla="*/ 8 h 892"/>
                <a:gd name="T32" fmla="*/ 5 w 320"/>
                <a:gd name="T33" fmla="*/ 7 h 892"/>
                <a:gd name="T34" fmla="*/ 5 w 320"/>
                <a:gd name="T35" fmla="*/ 6 h 892"/>
                <a:gd name="T36" fmla="*/ 5 w 320"/>
                <a:gd name="T37" fmla="*/ 5 h 892"/>
                <a:gd name="T38" fmla="*/ 5 w 320"/>
                <a:gd name="T39" fmla="*/ 5 h 892"/>
                <a:gd name="T40" fmla="*/ 5 w 320"/>
                <a:gd name="T41" fmla="*/ 4 h 892"/>
                <a:gd name="T42" fmla="*/ 5 w 320"/>
                <a:gd name="T43" fmla="*/ 4 h 892"/>
                <a:gd name="T44" fmla="*/ 5 w 320"/>
                <a:gd name="T45" fmla="*/ 3 h 892"/>
                <a:gd name="T46" fmla="*/ 4 w 320"/>
                <a:gd name="T47" fmla="*/ 3 h 892"/>
                <a:gd name="T48" fmla="*/ 4 w 320"/>
                <a:gd name="T49" fmla="*/ 2 h 892"/>
                <a:gd name="T50" fmla="*/ 4 w 320"/>
                <a:gd name="T51" fmla="*/ 2 h 892"/>
                <a:gd name="T52" fmla="*/ 3 w 320"/>
                <a:gd name="T53" fmla="*/ 1 h 892"/>
                <a:gd name="T54" fmla="*/ 3 w 320"/>
                <a:gd name="T55" fmla="*/ 1 h 892"/>
                <a:gd name="T56" fmla="*/ 2 w 320"/>
                <a:gd name="T57" fmla="*/ 1 h 892"/>
                <a:gd name="T58" fmla="*/ 2 w 320"/>
                <a:gd name="T59" fmla="*/ 1 h 892"/>
                <a:gd name="T60" fmla="*/ 1 w 320"/>
                <a:gd name="T61" fmla="*/ 1 h 892"/>
                <a:gd name="T62" fmla="*/ 0 w 320"/>
                <a:gd name="T63" fmla="*/ 0 h 892"/>
                <a:gd name="T64" fmla="*/ 1 w 320"/>
                <a:gd name="T65" fmla="*/ 4 h 892"/>
                <a:gd name="T66" fmla="*/ 1 w 320"/>
                <a:gd name="T67" fmla="*/ 4 h 892"/>
                <a:gd name="T68" fmla="*/ 1 w 320"/>
                <a:gd name="T69" fmla="*/ 4 h 892"/>
                <a:gd name="T70" fmla="*/ 1 w 320"/>
                <a:gd name="T71" fmla="*/ 4 h 892"/>
                <a:gd name="T72" fmla="*/ 1 w 320"/>
                <a:gd name="T73" fmla="*/ 5 h 892"/>
                <a:gd name="T74" fmla="*/ 2 w 320"/>
                <a:gd name="T75" fmla="*/ 5 h 892"/>
                <a:gd name="T76" fmla="*/ 2 w 320"/>
                <a:gd name="T77" fmla="*/ 6 h 892"/>
                <a:gd name="T78" fmla="*/ 2 w 320"/>
                <a:gd name="T79" fmla="*/ 7 h 892"/>
                <a:gd name="T80" fmla="*/ 2 w 320"/>
                <a:gd name="T81" fmla="*/ 8 h 892"/>
                <a:gd name="T82" fmla="*/ 2 w 320"/>
                <a:gd name="T83" fmla="*/ 9 h 892"/>
                <a:gd name="T84" fmla="*/ 2 w 320"/>
                <a:gd name="T85" fmla="*/ 9 h 892"/>
                <a:gd name="T86" fmla="*/ 1 w 320"/>
                <a:gd name="T87" fmla="*/ 10 h 892"/>
                <a:gd name="T88" fmla="*/ 1 w 320"/>
                <a:gd name="T89" fmla="*/ 10 h 892"/>
                <a:gd name="T90" fmla="*/ 1 w 320"/>
                <a:gd name="T91" fmla="*/ 11 h 892"/>
                <a:gd name="T92" fmla="*/ 1 w 320"/>
                <a:gd name="T93" fmla="*/ 11 h 892"/>
                <a:gd name="T94" fmla="*/ 1 w 320"/>
                <a:gd name="T95" fmla="*/ 11 h 89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20" h="892">
                  <a:moveTo>
                    <a:pt x="0" y="671"/>
                  </a:moveTo>
                  <a:lnTo>
                    <a:pt x="0" y="892"/>
                  </a:lnTo>
                  <a:lnTo>
                    <a:pt x="20" y="892"/>
                  </a:lnTo>
                  <a:lnTo>
                    <a:pt x="37" y="890"/>
                  </a:lnTo>
                  <a:lnTo>
                    <a:pt x="57" y="888"/>
                  </a:lnTo>
                  <a:lnTo>
                    <a:pt x="74" y="884"/>
                  </a:lnTo>
                  <a:lnTo>
                    <a:pt x="90" y="880"/>
                  </a:lnTo>
                  <a:lnTo>
                    <a:pt x="107" y="874"/>
                  </a:lnTo>
                  <a:lnTo>
                    <a:pt x="123" y="868"/>
                  </a:lnTo>
                  <a:lnTo>
                    <a:pt x="138" y="863"/>
                  </a:lnTo>
                  <a:lnTo>
                    <a:pt x="152" y="855"/>
                  </a:lnTo>
                  <a:lnTo>
                    <a:pt x="165" y="845"/>
                  </a:lnTo>
                  <a:lnTo>
                    <a:pt x="179" y="835"/>
                  </a:lnTo>
                  <a:lnTo>
                    <a:pt x="190" y="826"/>
                  </a:lnTo>
                  <a:lnTo>
                    <a:pt x="204" y="814"/>
                  </a:lnTo>
                  <a:lnTo>
                    <a:pt x="216" y="802"/>
                  </a:lnTo>
                  <a:lnTo>
                    <a:pt x="237" y="775"/>
                  </a:lnTo>
                  <a:lnTo>
                    <a:pt x="247" y="760"/>
                  </a:lnTo>
                  <a:lnTo>
                    <a:pt x="256" y="744"/>
                  </a:lnTo>
                  <a:lnTo>
                    <a:pt x="266" y="727"/>
                  </a:lnTo>
                  <a:lnTo>
                    <a:pt x="274" y="709"/>
                  </a:lnTo>
                  <a:lnTo>
                    <a:pt x="282" y="692"/>
                  </a:lnTo>
                  <a:lnTo>
                    <a:pt x="287" y="673"/>
                  </a:lnTo>
                  <a:lnTo>
                    <a:pt x="293" y="653"/>
                  </a:lnTo>
                  <a:lnTo>
                    <a:pt x="299" y="634"/>
                  </a:lnTo>
                  <a:lnTo>
                    <a:pt x="305" y="612"/>
                  </a:lnTo>
                  <a:lnTo>
                    <a:pt x="309" y="589"/>
                  </a:lnTo>
                  <a:lnTo>
                    <a:pt x="313" y="568"/>
                  </a:lnTo>
                  <a:lnTo>
                    <a:pt x="315" y="543"/>
                  </a:lnTo>
                  <a:lnTo>
                    <a:pt x="318" y="519"/>
                  </a:lnTo>
                  <a:lnTo>
                    <a:pt x="320" y="494"/>
                  </a:lnTo>
                  <a:lnTo>
                    <a:pt x="320" y="469"/>
                  </a:lnTo>
                  <a:lnTo>
                    <a:pt x="320" y="442"/>
                  </a:lnTo>
                  <a:lnTo>
                    <a:pt x="320" y="417"/>
                  </a:lnTo>
                  <a:lnTo>
                    <a:pt x="320" y="391"/>
                  </a:lnTo>
                  <a:lnTo>
                    <a:pt x="318" y="366"/>
                  </a:lnTo>
                  <a:lnTo>
                    <a:pt x="315" y="343"/>
                  </a:lnTo>
                  <a:lnTo>
                    <a:pt x="313" y="320"/>
                  </a:lnTo>
                  <a:lnTo>
                    <a:pt x="309" y="296"/>
                  </a:lnTo>
                  <a:lnTo>
                    <a:pt x="305" y="275"/>
                  </a:lnTo>
                  <a:lnTo>
                    <a:pt x="299" y="254"/>
                  </a:lnTo>
                  <a:lnTo>
                    <a:pt x="293" y="234"/>
                  </a:lnTo>
                  <a:lnTo>
                    <a:pt x="287" y="215"/>
                  </a:lnTo>
                  <a:lnTo>
                    <a:pt x="282" y="196"/>
                  </a:lnTo>
                  <a:lnTo>
                    <a:pt x="274" y="178"/>
                  </a:lnTo>
                  <a:lnTo>
                    <a:pt x="266" y="161"/>
                  </a:lnTo>
                  <a:lnTo>
                    <a:pt x="256" y="145"/>
                  </a:lnTo>
                  <a:lnTo>
                    <a:pt x="247" y="130"/>
                  </a:lnTo>
                  <a:lnTo>
                    <a:pt x="237" y="114"/>
                  </a:lnTo>
                  <a:lnTo>
                    <a:pt x="225" y="101"/>
                  </a:lnTo>
                  <a:lnTo>
                    <a:pt x="216" y="87"/>
                  </a:lnTo>
                  <a:lnTo>
                    <a:pt x="204" y="75"/>
                  </a:lnTo>
                  <a:lnTo>
                    <a:pt x="179" y="54"/>
                  </a:lnTo>
                  <a:lnTo>
                    <a:pt x="165" y="44"/>
                  </a:lnTo>
                  <a:lnTo>
                    <a:pt x="152" y="37"/>
                  </a:lnTo>
                  <a:lnTo>
                    <a:pt x="138" y="29"/>
                  </a:lnTo>
                  <a:lnTo>
                    <a:pt x="123" y="21"/>
                  </a:lnTo>
                  <a:lnTo>
                    <a:pt x="107" y="15"/>
                  </a:lnTo>
                  <a:lnTo>
                    <a:pt x="90" y="11"/>
                  </a:lnTo>
                  <a:lnTo>
                    <a:pt x="74" y="7"/>
                  </a:lnTo>
                  <a:lnTo>
                    <a:pt x="57" y="4"/>
                  </a:lnTo>
                  <a:lnTo>
                    <a:pt x="37" y="2"/>
                  </a:lnTo>
                  <a:lnTo>
                    <a:pt x="20" y="0"/>
                  </a:lnTo>
                  <a:lnTo>
                    <a:pt x="0" y="0"/>
                  </a:lnTo>
                  <a:lnTo>
                    <a:pt x="0" y="207"/>
                  </a:lnTo>
                  <a:lnTo>
                    <a:pt x="10" y="207"/>
                  </a:lnTo>
                  <a:lnTo>
                    <a:pt x="20" y="211"/>
                  </a:lnTo>
                  <a:lnTo>
                    <a:pt x="28" y="213"/>
                  </a:lnTo>
                  <a:lnTo>
                    <a:pt x="35" y="221"/>
                  </a:lnTo>
                  <a:lnTo>
                    <a:pt x="43" y="227"/>
                  </a:lnTo>
                  <a:lnTo>
                    <a:pt x="49" y="234"/>
                  </a:lnTo>
                  <a:lnTo>
                    <a:pt x="55" y="244"/>
                  </a:lnTo>
                  <a:lnTo>
                    <a:pt x="59" y="256"/>
                  </a:lnTo>
                  <a:lnTo>
                    <a:pt x="63" y="269"/>
                  </a:lnTo>
                  <a:lnTo>
                    <a:pt x="64" y="285"/>
                  </a:lnTo>
                  <a:lnTo>
                    <a:pt x="68" y="304"/>
                  </a:lnTo>
                  <a:lnTo>
                    <a:pt x="70" y="325"/>
                  </a:lnTo>
                  <a:lnTo>
                    <a:pt x="70" y="349"/>
                  </a:lnTo>
                  <a:lnTo>
                    <a:pt x="72" y="376"/>
                  </a:lnTo>
                  <a:lnTo>
                    <a:pt x="72" y="405"/>
                  </a:lnTo>
                  <a:lnTo>
                    <a:pt x="72" y="438"/>
                  </a:lnTo>
                  <a:lnTo>
                    <a:pt x="72" y="471"/>
                  </a:lnTo>
                  <a:lnTo>
                    <a:pt x="72" y="502"/>
                  </a:lnTo>
                  <a:lnTo>
                    <a:pt x="70" y="529"/>
                  </a:lnTo>
                  <a:lnTo>
                    <a:pt x="70" y="552"/>
                  </a:lnTo>
                  <a:lnTo>
                    <a:pt x="68" y="576"/>
                  </a:lnTo>
                  <a:lnTo>
                    <a:pt x="64" y="593"/>
                  </a:lnTo>
                  <a:lnTo>
                    <a:pt x="63" y="611"/>
                  </a:lnTo>
                  <a:lnTo>
                    <a:pt x="59" y="624"/>
                  </a:lnTo>
                  <a:lnTo>
                    <a:pt x="55" y="636"/>
                  </a:lnTo>
                  <a:lnTo>
                    <a:pt x="49" y="643"/>
                  </a:lnTo>
                  <a:lnTo>
                    <a:pt x="43" y="651"/>
                  </a:lnTo>
                  <a:lnTo>
                    <a:pt x="35" y="659"/>
                  </a:lnTo>
                  <a:lnTo>
                    <a:pt x="28" y="665"/>
                  </a:lnTo>
                  <a:lnTo>
                    <a:pt x="20" y="669"/>
                  </a:lnTo>
                  <a:lnTo>
                    <a:pt x="10" y="671"/>
                  </a:lnTo>
                  <a:lnTo>
                    <a:pt x="0" y="671"/>
                  </a:lnTo>
                  <a:close/>
                </a:path>
              </a:pathLst>
            </a:custGeom>
            <a:solidFill>
              <a:srgbClr val="FF17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36">
              <a:extLst>
                <a:ext uri="{FF2B5EF4-FFF2-40B4-BE49-F238E27FC236}">
                  <a16:creationId xmlns:a16="http://schemas.microsoft.com/office/drawing/2014/main" id="{6AB12923-C680-4562-B16D-078EC580C7C9}"/>
                </a:ext>
              </a:extLst>
            </p:cNvPr>
            <p:cNvSpPr>
              <a:spLocks/>
            </p:cNvSpPr>
            <p:nvPr/>
          </p:nvSpPr>
          <p:spPr bwMode="auto">
            <a:xfrm>
              <a:off x="2660" y="890"/>
              <a:ext cx="320" cy="447"/>
            </a:xfrm>
            <a:custGeom>
              <a:avLst/>
              <a:gdLst>
                <a:gd name="T0" fmla="*/ 10 w 640"/>
                <a:gd name="T1" fmla="*/ 7 h 894"/>
                <a:gd name="T2" fmla="*/ 10 w 640"/>
                <a:gd name="T3" fmla="*/ 7 h 894"/>
                <a:gd name="T4" fmla="*/ 10 w 640"/>
                <a:gd name="T5" fmla="*/ 8 h 894"/>
                <a:gd name="T6" fmla="*/ 10 w 640"/>
                <a:gd name="T7" fmla="*/ 9 h 894"/>
                <a:gd name="T8" fmla="*/ 10 w 640"/>
                <a:gd name="T9" fmla="*/ 10 h 894"/>
                <a:gd name="T10" fmla="*/ 10 w 640"/>
                <a:gd name="T11" fmla="*/ 11 h 894"/>
                <a:gd name="T12" fmla="*/ 10 w 640"/>
                <a:gd name="T13" fmla="*/ 12 h 894"/>
                <a:gd name="T14" fmla="*/ 9 w 640"/>
                <a:gd name="T15" fmla="*/ 13 h 894"/>
                <a:gd name="T16" fmla="*/ 9 w 640"/>
                <a:gd name="T17" fmla="*/ 13 h 894"/>
                <a:gd name="T18" fmla="*/ 8 w 640"/>
                <a:gd name="T19" fmla="*/ 14 h 894"/>
                <a:gd name="T20" fmla="*/ 8 w 640"/>
                <a:gd name="T21" fmla="*/ 14 h 894"/>
                <a:gd name="T22" fmla="*/ 7 w 640"/>
                <a:gd name="T23" fmla="*/ 14 h 894"/>
                <a:gd name="T24" fmla="*/ 6 w 640"/>
                <a:gd name="T25" fmla="*/ 14 h 894"/>
                <a:gd name="T26" fmla="*/ 5 w 640"/>
                <a:gd name="T27" fmla="*/ 14 h 894"/>
                <a:gd name="T28" fmla="*/ 4 w 640"/>
                <a:gd name="T29" fmla="*/ 14 h 894"/>
                <a:gd name="T30" fmla="*/ 4 w 640"/>
                <a:gd name="T31" fmla="*/ 14 h 894"/>
                <a:gd name="T32" fmla="*/ 3 w 640"/>
                <a:gd name="T33" fmla="*/ 14 h 894"/>
                <a:gd name="T34" fmla="*/ 2 w 640"/>
                <a:gd name="T35" fmla="*/ 13 h 894"/>
                <a:gd name="T36" fmla="*/ 2 w 640"/>
                <a:gd name="T37" fmla="*/ 13 h 894"/>
                <a:gd name="T38" fmla="*/ 1 w 640"/>
                <a:gd name="T39" fmla="*/ 12 h 894"/>
                <a:gd name="T40" fmla="*/ 1 w 640"/>
                <a:gd name="T41" fmla="*/ 11 h 894"/>
                <a:gd name="T42" fmla="*/ 1 w 640"/>
                <a:gd name="T43" fmla="*/ 10 h 894"/>
                <a:gd name="T44" fmla="*/ 1 w 640"/>
                <a:gd name="T45" fmla="*/ 9 h 894"/>
                <a:gd name="T46" fmla="*/ 0 w 640"/>
                <a:gd name="T47" fmla="*/ 8 h 894"/>
                <a:gd name="T48" fmla="*/ 1 w 640"/>
                <a:gd name="T49" fmla="*/ 7 h 894"/>
                <a:gd name="T50" fmla="*/ 1 w 640"/>
                <a:gd name="T51" fmla="*/ 5 h 894"/>
                <a:gd name="T52" fmla="*/ 1 w 640"/>
                <a:gd name="T53" fmla="*/ 4 h 894"/>
                <a:gd name="T54" fmla="*/ 1 w 640"/>
                <a:gd name="T55" fmla="*/ 4 h 894"/>
                <a:gd name="T56" fmla="*/ 2 w 640"/>
                <a:gd name="T57" fmla="*/ 3 h 894"/>
                <a:gd name="T58" fmla="*/ 2 w 640"/>
                <a:gd name="T59" fmla="*/ 2 h 894"/>
                <a:gd name="T60" fmla="*/ 3 w 640"/>
                <a:gd name="T61" fmla="*/ 2 h 894"/>
                <a:gd name="T62" fmla="*/ 3 w 640"/>
                <a:gd name="T63" fmla="*/ 1 h 894"/>
                <a:gd name="T64" fmla="*/ 4 w 640"/>
                <a:gd name="T65" fmla="*/ 1 h 894"/>
                <a:gd name="T66" fmla="*/ 5 w 640"/>
                <a:gd name="T67" fmla="*/ 1 h 894"/>
                <a:gd name="T68" fmla="*/ 6 w 640"/>
                <a:gd name="T69" fmla="*/ 0 h 894"/>
                <a:gd name="T70" fmla="*/ 7 w 640"/>
                <a:gd name="T71" fmla="*/ 1 h 894"/>
                <a:gd name="T72" fmla="*/ 8 w 640"/>
                <a:gd name="T73" fmla="*/ 1 h 894"/>
                <a:gd name="T74" fmla="*/ 9 w 640"/>
                <a:gd name="T75" fmla="*/ 2 h 894"/>
                <a:gd name="T76" fmla="*/ 9 w 640"/>
                <a:gd name="T77" fmla="*/ 2 h 894"/>
                <a:gd name="T78" fmla="*/ 10 w 640"/>
                <a:gd name="T79" fmla="*/ 4 h 894"/>
                <a:gd name="T80" fmla="*/ 7 w 640"/>
                <a:gd name="T81" fmla="*/ 5 h 894"/>
                <a:gd name="T82" fmla="*/ 7 w 640"/>
                <a:gd name="T83" fmla="*/ 4 h 894"/>
                <a:gd name="T84" fmla="*/ 6 w 640"/>
                <a:gd name="T85" fmla="*/ 4 h 894"/>
                <a:gd name="T86" fmla="*/ 6 w 640"/>
                <a:gd name="T87" fmla="*/ 4 h 894"/>
                <a:gd name="T88" fmla="*/ 6 w 640"/>
                <a:gd name="T89" fmla="*/ 4 h 894"/>
                <a:gd name="T90" fmla="*/ 5 w 640"/>
                <a:gd name="T91" fmla="*/ 4 h 894"/>
                <a:gd name="T92" fmla="*/ 5 w 640"/>
                <a:gd name="T93" fmla="*/ 4 h 894"/>
                <a:gd name="T94" fmla="*/ 5 w 640"/>
                <a:gd name="T95" fmla="*/ 5 h 894"/>
                <a:gd name="T96" fmla="*/ 4 w 640"/>
                <a:gd name="T97" fmla="*/ 5 h 894"/>
                <a:gd name="T98" fmla="*/ 4 w 640"/>
                <a:gd name="T99" fmla="*/ 6 h 894"/>
                <a:gd name="T100" fmla="*/ 4 w 640"/>
                <a:gd name="T101" fmla="*/ 8 h 894"/>
                <a:gd name="T102" fmla="*/ 4 w 640"/>
                <a:gd name="T103" fmla="*/ 9 h 894"/>
                <a:gd name="T104" fmla="*/ 5 w 640"/>
                <a:gd name="T105" fmla="*/ 10 h 894"/>
                <a:gd name="T106" fmla="*/ 5 w 640"/>
                <a:gd name="T107" fmla="*/ 11 h 894"/>
                <a:gd name="T108" fmla="*/ 5 w 640"/>
                <a:gd name="T109" fmla="*/ 11 h 894"/>
                <a:gd name="T110" fmla="*/ 6 w 640"/>
                <a:gd name="T111" fmla="*/ 11 h 894"/>
                <a:gd name="T112" fmla="*/ 6 w 640"/>
                <a:gd name="T113" fmla="*/ 11 h 894"/>
                <a:gd name="T114" fmla="*/ 6 w 640"/>
                <a:gd name="T115" fmla="*/ 11 h 894"/>
                <a:gd name="T116" fmla="*/ 6 w 640"/>
                <a:gd name="T117" fmla="*/ 10 h 894"/>
                <a:gd name="T118" fmla="*/ 7 w 640"/>
                <a:gd name="T119" fmla="*/ 10 h 894"/>
                <a:gd name="T120" fmla="*/ 7 w 640"/>
                <a:gd name="T121" fmla="*/ 9 h 894"/>
                <a:gd name="T122" fmla="*/ 5 w 640"/>
                <a:gd name="T123" fmla="*/ 9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40" h="894">
                  <a:moveTo>
                    <a:pt x="626" y="378"/>
                  </a:moveTo>
                  <a:lnTo>
                    <a:pt x="626" y="382"/>
                  </a:lnTo>
                  <a:lnTo>
                    <a:pt x="632" y="405"/>
                  </a:lnTo>
                  <a:lnTo>
                    <a:pt x="634" y="417"/>
                  </a:lnTo>
                  <a:lnTo>
                    <a:pt x="636" y="426"/>
                  </a:lnTo>
                  <a:lnTo>
                    <a:pt x="638" y="434"/>
                  </a:lnTo>
                  <a:lnTo>
                    <a:pt x="638" y="442"/>
                  </a:lnTo>
                  <a:lnTo>
                    <a:pt x="640" y="450"/>
                  </a:lnTo>
                  <a:lnTo>
                    <a:pt x="640" y="455"/>
                  </a:lnTo>
                  <a:lnTo>
                    <a:pt x="638" y="483"/>
                  </a:lnTo>
                  <a:lnTo>
                    <a:pt x="638" y="510"/>
                  </a:lnTo>
                  <a:lnTo>
                    <a:pt x="636" y="535"/>
                  </a:lnTo>
                  <a:lnTo>
                    <a:pt x="634" y="560"/>
                  </a:lnTo>
                  <a:lnTo>
                    <a:pt x="632" y="583"/>
                  </a:lnTo>
                  <a:lnTo>
                    <a:pt x="628" y="607"/>
                  </a:lnTo>
                  <a:lnTo>
                    <a:pt x="624" y="628"/>
                  </a:lnTo>
                  <a:lnTo>
                    <a:pt x="620" y="649"/>
                  </a:lnTo>
                  <a:lnTo>
                    <a:pt x="614" y="669"/>
                  </a:lnTo>
                  <a:lnTo>
                    <a:pt x="609" y="688"/>
                  </a:lnTo>
                  <a:lnTo>
                    <a:pt x="603" y="706"/>
                  </a:lnTo>
                  <a:lnTo>
                    <a:pt x="595" y="723"/>
                  </a:lnTo>
                  <a:lnTo>
                    <a:pt x="587" y="741"/>
                  </a:lnTo>
                  <a:lnTo>
                    <a:pt x="580" y="756"/>
                  </a:lnTo>
                  <a:lnTo>
                    <a:pt x="572" y="770"/>
                  </a:lnTo>
                  <a:lnTo>
                    <a:pt x="562" y="783"/>
                  </a:lnTo>
                  <a:lnTo>
                    <a:pt x="552" y="797"/>
                  </a:lnTo>
                  <a:lnTo>
                    <a:pt x="543" y="808"/>
                  </a:lnTo>
                  <a:lnTo>
                    <a:pt x="531" y="820"/>
                  </a:lnTo>
                  <a:lnTo>
                    <a:pt x="519" y="832"/>
                  </a:lnTo>
                  <a:lnTo>
                    <a:pt x="506" y="841"/>
                  </a:lnTo>
                  <a:lnTo>
                    <a:pt x="494" y="851"/>
                  </a:lnTo>
                  <a:lnTo>
                    <a:pt x="481" y="859"/>
                  </a:lnTo>
                  <a:lnTo>
                    <a:pt x="465" y="867"/>
                  </a:lnTo>
                  <a:lnTo>
                    <a:pt x="452" y="872"/>
                  </a:lnTo>
                  <a:lnTo>
                    <a:pt x="436" y="878"/>
                  </a:lnTo>
                  <a:lnTo>
                    <a:pt x="419" y="882"/>
                  </a:lnTo>
                  <a:lnTo>
                    <a:pt x="403" y="886"/>
                  </a:lnTo>
                  <a:lnTo>
                    <a:pt x="386" y="890"/>
                  </a:lnTo>
                  <a:lnTo>
                    <a:pt x="366" y="892"/>
                  </a:lnTo>
                  <a:lnTo>
                    <a:pt x="347" y="894"/>
                  </a:lnTo>
                  <a:lnTo>
                    <a:pt x="327" y="894"/>
                  </a:lnTo>
                  <a:lnTo>
                    <a:pt x="310" y="894"/>
                  </a:lnTo>
                  <a:lnTo>
                    <a:pt x="291" y="892"/>
                  </a:lnTo>
                  <a:lnTo>
                    <a:pt x="273" y="890"/>
                  </a:lnTo>
                  <a:lnTo>
                    <a:pt x="256" y="886"/>
                  </a:lnTo>
                  <a:lnTo>
                    <a:pt x="238" y="882"/>
                  </a:lnTo>
                  <a:lnTo>
                    <a:pt x="223" y="876"/>
                  </a:lnTo>
                  <a:lnTo>
                    <a:pt x="205" y="870"/>
                  </a:lnTo>
                  <a:lnTo>
                    <a:pt x="190" y="865"/>
                  </a:lnTo>
                  <a:lnTo>
                    <a:pt x="176" y="857"/>
                  </a:lnTo>
                  <a:lnTo>
                    <a:pt x="161" y="847"/>
                  </a:lnTo>
                  <a:lnTo>
                    <a:pt x="147" y="837"/>
                  </a:lnTo>
                  <a:lnTo>
                    <a:pt x="134" y="828"/>
                  </a:lnTo>
                  <a:lnTo>
                    <a:pt x="122" y="816"/>
                  </a:lnTo>
                  <a:lnTo>
                    <a:pt x="108" y="804"/>
                  </a:lnTo>
                  <a:lnTo>
                    <a:pt x="99" y="791"/>
                  </a:lnTo>
                  <a:lnTo>
                    <a:pt x="87" y="777"/>
                  </a:lnTo>
                  <a:lnTo>
                    <a:pt x="77" y="762"/>
                  </a:lnTo>
                  <a:lnTo>
                    <a:pt x="68" y="744"/>
                  </a:lnTo>
                  <a:lnTo>
                    <a:pt x="58" y="729"/>
                  </a:lnTo>
                  <a:lnTo>
                    <a:pt x="48" y="711"/>
                  </a:lnTo>
                  <a:lnTo>
                    <a:pt x="41" y="692"/>
                  </a:lnTo>
                  <a:lnTo>
                    <a:pt x="35" y="675"/>
                  </a:lnTo>
                  <a:lnTo>
                    <a:pt x="27" y="653"/>
                  </a:lnTo>
                  <a:lnTo>
                    <a:pt x="21" y="634"/>
                  </a:lnTo>
                  <a:lnTo>
                    <a:pt x="17" y="613"/>
                  </a:lnTo>
                  <a:lnTo>
                    <a:pt x="11" y="591"/>
                  </a:lnTo>
                  <a:lnTo>
                    <a:pt x="10" y="568"/>
                  </a:lnTo>
                  <a:lnTo>
                    <a:pt x="6" y="545"/>
                  </a:lnTo>
                  <a:lnTo>
                    <a:pt x="4" y="521"/>
                  </a:lnTo>
                  <a:lnTo>
                    <a:pt x="2" y="496"/>
                  </a:lnTo>
                  <a:lnTo>
                    <a:pt x="0" y="471"/>
                  </a:lnTo>
                  <a:lnTo>
                    <a:pt x="0" y="444"/>
                  </a:lnTo>
                  <a:lnTo>
                    <a:pt x="0" y="419"/>
                  </a:lnTo>
                  <a:lnTo>
                    <a:pt x="2" y="391"/>
                  </a:lnTo>
                  <a:lnTo>
                    <a:pt x="4" y="368"/>
                  </a:lnTo>
                  <a:lnTo>
                    <a:pt x="6" y="343"/>
                  </a:lnTo>
                  <a:lnTo>
                    <a:pt x="10" y="320"/>
                  </a:lnTo>
                  <a:lnTo>
                    <a:pt x="11" y="298"/>
                  </a:lnTo>
                  <a:lnTo>
                    <a:pt x="17" y="275"/>
                  </a:lnTo>
                  <a:lnTo>
                    <a:pt x="21" y="256"/>
                  </a:lnTo>
                  <a:lnTo>
                    <a:pt x="27" y="234"/>
                  </a:lnTo>
                  <a:lnTo>
                    <a:pt x="35" y="215"/>
                  </a:lnTo>
                  <a:lnTo>
                    <a:pt x="41" y="198"/>
                  </a:lnTo>
                  <a:lnTo>
                    <a:pt x="48" y="178"/>
                  </a:lnTo>
                  <a:lnTo>
                    <a:pt x="58" y="163"/>
                  </a:lnTo>
                  <a:lnTo>
                    <a:pt x="68" y="145"/>
                  </a:lnTo>
                  <a:lnTo>
                    <a:pt x="77" y="130"/>
                  </a:lnTo>
                  <a:lnTo>
                    <a:pt x="87" y="116"/>
                  </a:lnTo>
                  <a:lnTo>
                    <a:pt x="99" y="103"/>
                  </a:lnTo>
                  <a:lnTo>
                    <a:pt x="108" y="89"/>
                  </a:lnTo>
                  <a:lnTo>
                    <a:pt x="122" y="77"/>
                  </a:lnTo>
                  <a:lnTo>
                    <a:pt x="134" y="66"/>
                  </a:lnTo>
                  <a:lnTo>
                    <a:pt x="147" y="54"/>
                  </a:lnTo>
                  <a:lnTo>
                    <a:pt x="161" y="46"/>
                  </a:lnTo>
                  <a:lnTo>
                    <a:pt x="176" y="37"/>
                  </a:lnTo>
                  <a:lnTo>
                    <a:pt x="190" y="29"/>
                  </a:lnTo>
                  <a:lnTo>
                    <a:pt x="205" y="21"/>
                  </a:lnTo>
                  <a:lnTo>
                    <a:pt x="223" y="15"/>
                  </a:lnTo>
                  <a:lnTo>
                    <a:pt x="238" y="11"/>
                  </a:lnTo>
                  <a:lnTo>
                    <a:pt x="256" y="8"/>
                  </a:lnTo>
                  <a:lnTo>
                    <a:pt x="273" y="4"/>
                  </a:lnTo>
                  <a:lnTo>
                    <a:pt x="291" y="2"/>
                  </a:lnTo>
                  <a:lnTo>
                    <a:pt x="310" y="0"/>
                  </a:lnTo>
                  <a:lnTo>
                    <a:pt x="327" y="0"/>
                  </a:lnTo>
                  <a:lnTo>
                    <a:pt x="357" y="0"/>
                  </a:lnTo>
                  <a:lnTo>
                    <a:pt x="382" y="4"/>
                  </a:lnTo>
                  <a:lnTo>
                    <a:pt x="409" y="8"/>
                  </a:lnTo>
                  <a:lnTo>
                    <a:pt x="432" y="13"/>
                  </a:lnTo>
                  <a:lnTo>
                    <a:pt x="455" y="19"/>
                  </a:lnTo>
                  <a:lnTo>
                    <a:pt x="475" y="29"/>
                  </a:lnTo>
                  <a:lnTo>
                    <a:pt x="494" y="41"/>
                  </a:lnTo>
                  <a:lnTo>
                    <a:pt x="512" y="54"/>
                  </a:lnTo>
                  <a:lnTo>
                    <a:pt x="529" y="68"/>
                  </a:lnTo>
                  <a:lnTo>
                    <a:pt x="545" y="83"/>
                  </a:lnTo>
                  <a:lnTo>
                    <a:pt x="560" y="103"/>
                  </a:lnTo>
                  <a:lnTo>
                    <a:pt x="574" y="122"/>
                  </a:lnTo>
                  <a:lnTo>
                    <a:pt x="585" y="143"/>
                  </a:lnTo>
                  <a:lnTo>
                    <a:pt x="597" y="168"/>
                  </a:lnTo>
                  <a:lnTo>
                    <a:pt x="607" y="194"/>
                  </a:lnTo>
                  <a:lnTo>
                    <a:pt x="616" y="221"/>
                  </a:lnTo>
                  <a:lnTo>
                    <a:pt x="405" y="295"/>
                  </a:lnTo>
                  <a:lnTo>
                    <a:pt x="399" y="273"/>
                  </a:lnTo>
                  <a:lnTo>
                    <a:pt x="395" y="264"/>
                  </a:lnTo>
                  <a:lnTo>
                    <a:pt x="391" y="254"/>
                  </a:lnTo>
                  <a:lnTo>
                    <a:pt x="388" y="246"/>
                  </a:lnTo>
                  <a:lnTo>
                    <a:pt x="382" y="240"/>
                  </a:lnTo>
                  <a:lnTo>
                    <a:pt x="378" y="232"/>
                  </a:lnTo>
                  <a:lnTo>
                    <a:pt x="372" y="229"/>
                  </a:lnTo>
                  <a:lnTo>
                    <a:pt x="362" y="219"/>
                  </a:lnTo>
                  <a:lnTo>
                    <a:pt x="359" y="215"/>
                  </a:lnTo>
                  <a:lnTo>
                    <a:pt x="353" y="213"/>
                  </a:lnTo>
                  <a:lnTo>
                    <a:pt x="347" y="209"/>
                  </a:lnTo>
                  <a:lnTo>
                    <a:pt x="339" y="207"/>
                  </a:lnTo>
                  <a:lnTo>
                    <a:pt x="333" y="207"/>
                  </a:lnTo>
                  <a:lnTo>
                    <a:pt x="324" y="207"/>
                  </a:lnTo>
                  <a:lnTo>
                    <a:pt x="316" y="207"/>
                  </a:lnTo>
                  <a:lnTo>
                    <a:pt x="306" y="211"/>
                  </a:lnTo>
                  <a:lnTo>
                    <a:pt x="298" y="215"/>
                  </a:lnTo>
                  <a:lnTo>
                    <a:pt x="291" y="221"/>
                  </a:lnTo>
                  <a:lnTo>
                    <a:pt x="283" y="227"/>
                  </a:lnTo>
                  <a:lnTo>
                    <a:pt x="277" y="236"/>
                  </a:lnTo>
                  <a:lnTo>
                    <a:pt x="271" y="246"/>
                  </a:lnTo>
                  <a:lnTo>
                    <a:pt x="267" y="258"/>
                  </a:lnTo>
                  <a:lnTo>
                    <a:pt x="262" y="271"/>
                  </a:lnTo>
                  <a:lnTo>
                    <a:pt x="258" y="289"/>
                  </a:lnTo>
                  <a:lnTo>
                    <a:pt x="254" y="308"/>
                  </a:lnTo>
                  <a:lnTo>
                    <a:pt x="252" y="329"/>
                  </a:lnTo>
                  <a:lnTo>
                    <a:pt x="250" y="353"/>
                  </a:lnTo>
                  <a:lnTo>
                    <a:pt x="248" y="380"/>
                  </a:lnTo>
                  <a:lnTo>
                    <a:pt x="248" y="409"/>
                  </a:lnTo>
                  <a:lnTo>
                    <a:pt x="248" y="440"/>
                  </a:lnTo>
                  <a:lnTo>
                    <a:pt x="248" y="473"/>
                  </a:lnTo>
                  <a:lnTo>
                    <a:pt x="248" y="502"/>
                  </a:lnTo>
                  <a:lnTo>
                    <a:pt x="250" y="529"/>
                  </a:lnTo>
                  <a:lnTo>
                    <a:pt x="252" y="552"/>
                  </a:lnTo>
                  <a:lnTo>
                    <a:pt x="254" y="574"/>
                  </a:lnTo>
                  <a:lnTo>
                    <a:pt x="258" y="593"/>
                  </a:lnTo>
                  <a:lnTo>
                    <a:pt x="262" y="609"/>
                  </a:lnTo>
                  <a:lnTo>
                    <a:pt x="267" y="622"/>
                  </a:lnTo>
                  <a:lnTo>
                    <a:pt x="271" y="634"/>
                  </a:lnTo>
                  <a:lnTo>
                    <a:pt x="277" y="645"/>
                  </a:lnTo>
                  <a:lnTo>
                    <a:pt x="281" y="653"/>
                  </a:lnTo>
                  <a:lnTo>
                    <a:pt x="289" y="661"/>
                  </a:lnTo>
                  <a:lnTo>
                    <a:pt x="296" y="667"/>
                  </a:lnTo>
                  <a:lnTo>
                    <a:pt x="304" y="671"/>
                  </a:lnTo>
                  <a:lnTo>
                    <a:pt x="314" y="673"/>
                  </a:lnTo>
                  <a:lnTo>
                    <a:pt x="324" y="673"/>
                  </a:lnTo>
                  <a:lnTo>
                    <a:pt x="333" y="673"/>
                  </a:lnTo>
                  <a:lnTo>
                    <a:pt x="339" y="671"/>
                  </a:lnTo>
                  <a:lnTo>
                    <a:pt x="347" y="669"/>
                  </a:lnTo>
                  <a:lnTo>
                    <a:pt x="353" y="667"/>
                  </a:lnTo>
                  <a:lnTo>
                    <a:pt x="359" y="661"/>
                  </a:lnTo>
                  <a:lnTo>
                    <a:pt x="362" y="657"/>
                  </a:lnTo>
                  <a:lnTo>
                    <a:pt x="368" y="651"/>
                  </a:lnTo>
                  <a:lnTo>
                    <a:pt x="372" y="645"/>
                  </a:lnTo>
                  <a:lnTo>
                    <a:pt x="376" y="638"/>
                  </a:lnTo>
                  <a:lnTo>
                    <a:pt x="380" y="630"/>
                  </a:lnTo>
                  <a:lnTo>
                    <a:pt x="382" y="620"/>
                  </a:lnTo>
                  <a:lnTo>
                    <a:pt x="386" y="609"/>
                  </a:lnTo>
                  <a:lnTo>
                    <a:pt x="388" y="597"/>
                  </a:lnTo>
                  <a:lnTo>
                    <a:pt x="390" y="585"/>
                  </a:lnTo>
                  <a:lnTo>
                    <a:pt x="390" y="574"/>
                  </a:lnTo>
                  <a:lnTo>
                    <a:pt x="391" y="560"/>
                  </a:lnTo>
                  <a:lnTo>
                    <a:pt x="391" y="550"/>
                  </a:lnTo>
                  <a:lnTo>
                    <a:pt x="314" y="550"/>
                  </a:lnTo>
                  <a:lnTo>
                    <a:pt x="314" y="378"/>
                  </a:lnTo>
                  <a:lnTo>
                    <a:pt x="626" y="378"/>
                  </a:lnTo>
                  <a:close/>
                </a:path>
              </a:pathLst>
            </a:custGeom>
            <a:solidFill>
              <a:srgbClr val="FF17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37">
              <a:extLst>
                <a:ext uri="{FF2B5EF4-FFF2-40B4-BE49-F238E27FC236}">
                  <a16:creationId xmlns:a16="http://schemas.microsoft.com/office/drawing/2014/main" id="{C13851FC-C0BA-481C-9E3E-B58E76D29269}"/>
                </a:ext>
              </a:extLst>
            </p:cNvPr>
            <p:cNvSpPr>
              <a:spLocks/>
            </p:cNvSpPr>
            <p:nvPr/>
          </p:nvSpPr>
          <p:spPr bwMode="auto">
            <a:xfrm>
              <a:off x="2994" y="890"/>
              <a:ext cx="163" cy="447"/>
            </a:xfrm>
            <a:custGeom>
              <a:avLst/>
              <a:gdLst>
                <a:gd name="T0" fmla="*/ 6 w 325"/>
                <a:gd name="T1" fmla="*/ 1 h 894"/>
                <a:gd name="T2" fmla="*/ 5 w 325"/>
                <a:gd name="T3" fmla="*/ 0 h 894"/>
                <a:gd name="T4" fmla="*/ 5 w 325"/>
                <a:gd name="T5" fmla="*/ 1 h 894"/>
                <a:gd name="T6" fmla="*/ 4 w 325"/>
                <a:gd name="T7" fmla="*/ 1 h 894"/>
                <a:gd name="T8" fmla="*/ 4 w 325"/>
                <a:gd name="T9" fmla="*/ 1 h 894"/>
                <a:gd name="T10" fmla="*/ 3 w 325"/>
                <a:gd name="T11" fmla="*/ 1 h 894"/>
                <a:gd name="T12" fmla="*/ 3 w 325"/>
                <a:gd name="T13" fmla="*/ 1 h 894"/>
                <a:gd name="T14" fmla="*/ 2 w 325"/>
                <a:gd name="T15" fmla="*/ 2 h 894"/>
                <a:gd name="T16" fmla="*/ 2 w 325"/>
                <a:gd name="T17" fmla="*/ 2 h 894"/>
                <a:gd name="T18" fmla="*/ 2 w 325"/>
                <a:gd name="T19" fmla="*/ 3 h 894"/>
                <a:gd name="T20" fmla="*/ 1 w 325"/>
                <a:gd name="T21" fmla="*/ 3 h 894"/>
                <a:gd name="T22" fmla="*/ 1 w 325"/>
                <a:gd name="T23" fmla="*/ 4 h 894"/>
                <a:gd name="T24" fmla="*/ 1 w 325"/>
                <a:gd name="T25" fmla="*/ 5 h 894"/>
                <a:gd name="T26" fmla="*/ 1 w 325"/>
                <a:gd name="T27" fmla="*/ 6 h 894"/>
                <a:gd name="T28" fmla="*/ 1 w 325"/>
                <a:gd name="T29" fmla="*/ 6 h 894"/>
                <a:gd name="T30" fmla="*/ 0 w 325"/>
                <a:gd name="T31" fmla="*/ 7 h 894"/>
                <a:gd name="T32" fmla="*/ 0 w 325"/>
                <a:gd name="T33" fmla="*/ 8 h 894"/>
                <a:gd name="T34" fmla="*/ 1 w 325"/>
                <a:gd name="T35" fmla="*/ 9 h 894"/>
                <a:gd name="T36" fmla="*/ 1 w 325"/>
                <a:gd name="T37" fmla="*/ 10 h 894"/>
                <a:gd name="T38" fmla="*/ 1 w 325"/>
                <a:gd name="T39" fmla="*/ 10 h 894"/>
                <a:gd name="T40" fmla="*/ 1 w 325"/>
                <a:gd name="T41" fmla="*/ 11 h 894"/>
                <a:gd name="T42" fmla="*/ 1 w 325"/>
                <a:gd name="T43" fmla="*/ 12 h 894"/>
                <a:gd name="T44" fmla="*/ 2 w 325"/>
                <a:gd name="T45" fmla="*/ 12 h 894"/>
                <a:gd name="T46" fmla="*/ 2 w 325"/>
                <a:gd name="T47" fmla="*/ 13 h 894"/>
                <a:gd name="T48" fmla="*/ 2 w 325"/>
                <a:gd name="T49" fmla="*/ 13 h 894"/>
                <a:gd name="T50" fmla="*/ 3 w 325"/>
                <a:gd name="T51" fmla="*/ 13 h 894"/>
                <a:gd name="T52" fmla="*/ 3 w 325"/>
                <a:gd name="T53" fmla="*/ 14 h 894"/>
                <a:gd name="T54" fmla="*/ 3 w 325"/>
                <a:gd name="T55" fmla="*/ 14 h 894"/>
                <a:gd name="T56" fmla="*/ 4 w 325"/>
                <a:gd name="T57" fmla="*/ 14 h 894"/>
                <a:gd name="T58" fmla="*/ 4 w 325"/>
                <a:gd name="T59" fmla="*/ 14 h 894"/>
                <a:gd name="T60" fmla="*/ 5 w 325"/>
                <a:gd name="T61" fmla="*/ 14 h 894"/>
                <a:gd name="T62" fmla="*/ 6 w 325"/>
                <a:gd name="T63" fmla="*/ 14 h 894"/>
                <a:gd name="T64" fmla="*/ 6 w 325"/>
                <a:gd name="T65" fmla="*/ 11 h 894"/>
                <a:gd name="T66" fmla="*/ 5 w 325"/>
                <a:gd name="T67" fmla="*/ 11 h 894"/>
                <a:gd name="T68" fmla="*/ 5 w 325"/>
                <a:gd name="T69" fmla="*/ 11 h 894"/>
                <a:gd name="T70" fmla="*/ 5 w 325"/>
                <a:gd name="T71" fmla="*/ 11 h 894"/>
                <a:gd name="T72" fmla="*/ 5 w 325"/>
                <a:gd name="T73" fmla="*/ 10 h 894"/>
                <a:gd name="T74" fmla="*/ 5 w 325"/>
                <a:gd name="T75" fmla="*/ 10 h 894"/>
                <a:gd name="T76" fmla="*/ 4 w 325"/>
                <a:gd name="T77" fmla="*/ 9 h 894"/>
                <a:gd name="T78" fmla="*/ 4 w 325"/>
                <a:gd name="T79" fmla="*/ 9 h 894"/>
                <a:gd name="T80" fmla="*/ 4 w 325"/>
                <a:gd name="T81" fmla="*/ 8 h 894"/>
                <a:gd name="T82" fmla="*/ 4 w 325"/>
                <a:gd name="T83" fmla="*/ 7 h 894"/>
                <a:gd name="T84" fmla="*/ 4 w 325"/>
                <a:gd name="T85" fmla="*/ 6 h 894"/>
                <a:gd name="T86" fmla="*/ 4 w 325"/>
                <a:gd name="T87" fmla="*/ 5 h 894"/>
                <a:gd name="T88" fmla="*/ 5 w 325"/>
                <a:gd name="T89" fmla="*/ 5 h 894"/>
                <a:gd name="T90" fmla="*/ 5 w 325"/>
                <a:gd name="T91" fmla="*/ 4 h 894"/>
                <a:gd name="T92" fmla="*/ 5 w 325"/>
                <a:gd name="T93" fmla="*/ 4 h 894"/>
                <a:gd name="T94" fmla="*/ 5 w 325"/>
                <a:gd name="T95" fmla="*/ 4 h 894"/>
                <a:gd name="T96" fmla="*/ 5 w 325"/>
                <a:gd name="T97" fmla="*/ 4 h 894"/>
                <a:gd name="T98" fmla="*/ 6 w 325"/>
                <a:gd name="T99" fmla="*/ 4 h 89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25" h="894">
                  <a:moveTo>
                    <a:pt x="325" y="209"/>
                  </a:moveTo>
                  <a:lnTo>
                    <a:pt x="325" y="2"/>
                  </a:lnTo>
                  <a:lnTo>
                    <a:pt x="324" y="0"/>
                  </a:lnTo>
                  <a:lnTo>
                    <a:pt x="304" y="0"/>
                  </a:lnTo>
                  <a:lnTo>
                    <a:pt x="287" y="2"/>
                  </a:lnTo>
                  <a:lnTo>
                    <a:pt x="269" y="4"/>
                  </a:lnTo>
                  <a:lnTo>
                    <a:pt x="252" y="8"/>
                  </a:lnTo>
                  <a:lnTo>
                    <a:pt x="234" y="11"/>
                  </a:lnTo>
                  <a:lnTo>
                    <a:pt x="219" y="15"/>
                  </a:lnTo>
                  <a:lnTo>
                    <a:pt x="203" y="21"/>
                  </a:lnTo>
                  <a:lnTo>
                    <a:pt x="188" y="29"/>
                  </a:lnTo>
                  <a:lnTo>
                    <a:pt x="172" y="37"/>
                  </a:lnTo>
                  <a:lnTo>
                    <a:pt x="159" y="46"/>
                  </a:lnTo>
                  <a:lnTo>
                    <a:pt x="145" y="54"/>
                  </a:lnTo>
                  <a:lnTo>
                    <a:pt x="132" y="66"/>
                  </a:lnTo>
                  <a:lnTo>
                    <a:pt x="120" y="77"/>
                  </a:lnTo>
                  <a:lnTo>
                    <a:pt x="108" y="89"/>
                  </a:lnTo>
                  <a:lnTo>
                    <a:pt x="97" y="103"/>
                  </a:lnTo>
                  <a:lnTo>
                    <a:pt x="85" y="116"/>
                  </a:lnTo>
                  <a:lnTo>
                    <a:pt x="75" y="132"/>
                  </a:lnTo>
                  <a:lnTo>
                    <a:pt x="66" y="147"/>
                  </a:lnTo>
                  <a:lnTo>
                    <a:pt x="56" y="165"/>
                  </a:lnTo>
                  <a:lnTo>
                    <a:pt x="48" y="182"/>
                  </a:lnTo>
                  <a:lnTo>
                    <a:pt x="40" y="200"/>
                  </a:lnTo>
                  <a:lnTo>
                    <a:pt x="33" y="219"/>
                  </a:lnTo>
                  <a:lnTo>
                    <a:pt x="21" y="258"/>
                  </a:lnTo>
                  <a:lnTo>
                    <a:pt x="15" y="279"/>
                  </a:lnTo>
                  <a:lnTo>
                    <a:pt x="8" y="324"/>
                  </a:lnTo>
                  <a:lnTo>
                    <a:pt x="6" y="347"/>
                  </a:lnTo>
                  <a:lnTo>
                    <a:pt x="2" y="368"/>
                  </a:lnTo>
                  <a:lnTo>
                    <a:pt x="0" y="393"/>
                  </a:lnTo>
                  <a:lnTo>
                    <a:pt x="0" y="444"/>
                  </a:lnTo>
                  <a:lnTo>
                    <a:pt x="0" y="471"/>
                  </a:lnTo>
                  <a:lnTo>
                    <a:pt x="0" y="496"/>
                  </a:lnTo>
                  <a:lnTo>
                    <a:pt x="2" y="521"/>
                  </a:lnTo>
                  <a:lnTo>
                    <a:pt x="6" y="545"/>
                  </a:lnTo>
                  <a:lnTo>
                    <a:pt x="8" y="568"/>
                  </a:lnTo>
                  <a:lnTo>
                    <a:pt x="11" y="591"/>
                  </a:lnTo>
                  <a:lnTo>
                    <a:pt x="15" y="613"/>
                  </a:lnTo>
                  <a:lnTo>
                    <a:pt x="21" y="634"/>
                  </a:lnTo>
                  <a:lnTo>
                    <a:pt x="27" y="653"/>
                  </a:lnTo>
                  <a:lnTo>
                    <a:pt x="33" y="675"/>
                  </a:lnTo>
                  <a:lnTo>
                    <a:pt x="40" y="692"/>
                  </a:lnTo>
                  <a:lnTo>
                    <a:pt x="48" y="711"/>
                  </a:lnTo>
                  <a:lnTo>
                    <a:pt x="56" y="729"/>
                  </a:lnTo>
                  <a:lnTo>
                    <a:pt x="66" y="744"/>
                  </a:lnTo>
                  <a:lnTo>
                    <a:pt x="75" y="762"/>
                  </a:lnTo>
                  <a:lnTo>
                    <a:pt x="85" y="777"/>
                  </a:lnTo>
                  <a:lnTo>
                    <a:pt x="97" y="791"/>
                  </a:lnTo>
                  <a:lnTo>
                    <a:pt x="108" y="804"/>
                  </a:lnTo>
                  <a:lnTo>
                    <a:pt x="120" y="816"/>
                  </a:lnTo>
                  <a:lnTo>
                    <a:pt x="132" y="828"/>
                  </a:lnTo>
                  <a:lnTo>
                    <a:pt x="145" y="837"/>
                  </a:lnTo>
                  <a:lnTo>
                    <a:pt x="159" y="847"/>
                  </a:lnTo>
                  <a:lnTo>
                    <a:pt x="172" y="857"/>
                  </a:lnTo>
                  <a:lnTo>
                    <a:pt x="188" y="865"/>
                  </a:lnTo>
                  <a:lnTo>
                    <a:pt x="203" y="870"/>
                  </a:lnTo>
                  <a:lnTo>
                    <a:pt x="219" y="876"/>
                  </a:lnTo>
                  <a:lnTo>
                    <a:pt x="234" y="882"/>
                  </a:lnTo>
                  <a:lnTo>
                    <a:pt x="252" y="886"/>
                  </a:lnTo>
                  <a:lnTo>
                    <a:pt x="269" y="890"/>
                  </a:lnTo>
                  <a:lnTo>
                    <a:pt x="287" y="892"/>
                  </a:lnTo>
                  <a:lnTo>
                    <a:pt x="304" y="894"/>
                  </a:lnTo>
                  <a:lnTo>
                    <a:pt x="324" y="894"/>
                  </a:lnTo>
                  <a:lnTo>
                    <a:pt x="325" y="894"/>
                  </a:lnTo>
                  <a:lnTo>
                    <a:pt x="325" y="673"/>
                  </a:lnTo>
                  <a:lnTo>
                    <a:pt x="324" y="673"/>
                  </a:lnTo>
                  <a:lnTo>
                    <a:pt x="314" y="673"/>
                  </a:lnTo>
                  <a:lnTo>
                    <a:pt x="304" y="671"/>
                  </a:lnTo>
                  <a:lnTo>
                    <a:pt x="296" y="667"/>
                  </a:lnTo>
                  <a:lnTo>
                    <a:pt x="287" y="661"/>
                  </a:lnTo>
                  <a:lnTo>
                    <a:pt x="279" y="653"/>
                  </a:lnTo>
                  <a:lnTo>
                    <a:pt x="273" y="645"/>
                  </a:lnTo>
                  <a:lnTo>
                    <a:pt x="267" y="634"/>
                  </a:lnTo>
                  <a:lnTo>
                    <a:pt x="263" y="622"/>
                  </a:lnTo>
                  <a:lnTo>
                    <a:pt x="260" y="609"/>
                  </a:lnTo>
                  <a:lnTo>
                    <a:pt x="256" y="593"/>
                  </a:lnTo>
                  <a:lnTo>
                    <a:pt x="254" y="574"/>
                  </a:lnTo>
                  <a:lnTo>
                    <a:pt x="252" y="552"/>
                  </a:lnTo>
                  <a:lnTo>
                    <a:pt x="252" y="529"/>
                  </a:lnTo>
                  <a:lnTo>
                    <a:pt x="250" y="502"/>
                  </a:lnTo>
                  <a:lnTo>
                    <a:pt x="250" y="473"/>
                  </a:lnTo>
                  <a:lnTo>
                    <a:pt x="250" y="440"/>
                  </a:lnTo>
                  <a:lnTo>
                    <a:pt x="250" y="409"/>
                  </a:lnTo>
                  <a:lnTo>
                    <a:pt x="250" y="380"/>
                  </a:lnTo>
                  <a:lnTo>
                    <a:pt x="252" y="353"/>
                  </a:lnTo>
                  <a:lnTo>
                    <a:pt x="252" y="329"/>
                  </a:lnTo>
                  <a:lnTo>
                    <a:pt x="256" y="308"/>
                  </a:lnTo>
                  <a:lnTo>
                    <a:pt x="258" y="289"/>
                  </a:lnTo>
                  <a:lnTo>
                    <a:pt x="262" y="271"/>
                  </a:lnTo>
                  <a:lnTo>
                    <a:pt x="267" y="258"/>
                  </a:lnTo>
                  <a:lnTo>
                    <a:pt x="269" y="246"/>
                  </a:lnTo>
                  <a:lnTo>
                    <a:pt x="275" y="236"/>
                  </a:lnTo>
                  <a:lnTo>
                    <a:pt x="281" y="227"/>
                  </a:lnTo>
                  <a:lnTo>
                    <a:pt x="289" y="221"/>
                  </a:lnTo>
                  <a:lnTo>
                    <a:pt x="296" y="215"/>
                  </a:lnTo>
                  <a:lnTo>
                    <a:pt x="304" y="211"/>
                  </a:lnTo>
                  <a:lnTo>
                    <a:pt x="314" y="207"/>
                  </a:lnTo>
                  <a:lnTo>
                    <a:pt x="324" y="207"/>
                  </a:lnTo>
                  <a:lnTo>
                    <a:pt x="325" y="209"/>
                  </a:lnTo>
                  <a:close/>
                </a:path>
              </a:pathLst>
            </a:custGeom>
            <a:solidFill>
              <a:srgbClr val="FF17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4" name="Rectangle 2">
            <a:extLst>
              <a:ext uri="{FF2B5EF4-FFF2-40B4-BE49-F238E27FC236}">
                <a16:creationId xmlns:a16="http://schemas.microsoft.com/office/drawing/2014/main" id="{29F0C875-05A6-4FDC-A84A-09F5F09C74DA}"/>
              </a:ext>
            </a:extLst>
          </p:cNvPr>
          <p:cNvSpPr txBox="1">
            <a:spLocks noChangeArrowheads="1"/>
          </p:cNvSpPr>
          <p:nvPr/>
        </p:nvSpPr>
        <p:spPr>
          <a:xfrm>
            <a:off x="3346881" y="1528090"/>
            <a:ext cx="4572000" cy="62357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2500" b="1" dirty="0">
                <a:latin typeface="Arial" panose="020B0604020202020204" pitchFamily="34" charset="0"/>
                <a:cs typeface="Arial" panose="020B0604020202020204" pitchFamily="34" charset="0"/>
              </a:rPr>
              <a:t>Presentation Goals…</a:t>
            </a:r>
          </a:p>
        </p:txBody>
      </p:sp>
      <p:sp>
        <p:nvSpPr>
          <p:cNvPr id="45" name="Rectangle 4">
            <a:extLst>
              <a:ext uri="{FF2B5EF4-FFF2-40B4-BE49-F238E27FC236}">
                <a16:creationId xmlns:a16="http://schemas.microsoft.com/office/drawing/2014/main" id="{0CF73AD9-7F6B-4B0A-9FD7-F6E922EC1C62}"/>
              </a:ext>
            </a:extLst>
          </p:cNvPr>
          <p:cNvSpPr>
            <a:spLocks noChangeArrowheads="1"/>
          </p:cNvSpPr>
          <p:nvPr/>
        </p:nvSpPr>
        <p:spPr bwMode="auto">
          <a:xfrm>
            <a:off x="3346881" y="2690243"/>
            <a:ext cx="7010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20000"/>
              </a:spcBef>
              <a:defRPr/>
            </a:pPr>
            <a:r>
              <a:rPr lang="en-US" sz="2000" dirty="0">
                <a:solidFill>
                  <a:srgbClr val="000000"/>
                </a:solidFill>
                <a:latin typeface="Arial" panose="020B0604020202020204" pitchFamily="34" charset="0"/>
                <a:cs typeface="Arial" panose="020B0604020202020204" pitchFamily="34" charset="0"/>
              </a:rPr>
              <a:t>As a result of this workshop, you will:</a:t>
            </a:r>
            <a:br>
              <a:rPr lang="en-US" sz="2000" dirty="0">
                <a:solidFill>
                  <a:srgbClr val="000000"/>
                </a:solidFill>
                <a:latin typeface="Arial" panose="020B0604020202020204" pitchFamily="34" charset="0"/>
                <a:cs typeface="Arial" panose="020B0604020202020204" pitchFamily="34" charset="0"/>
              </a:rPr>
            </a:br>
            <a:endParaRPr lang="en-US" sz="2000" dirty="0">
              <a:solidFill>
                <a:srgbClr val="000000"/>
              </a:solidFill>
              <a:latin typeface="Arial" panose="020B0604020202020204" pitchFamily="34" charset="0"/>
              <a:cs typeface="Arial" panose="020B0604020202020204" pitchFamily="34" charset="0"/>
            </a:endParaRPr>
          </a:p>
          <a:p>
            <a:pPr marL="342900" indent="-342900">
              <a:spcBef>
                <a:spcPct val="20000"/>
              </a:spcBef>
              <a:buFont typeface="Wingdings" pitchFamily="2" charset="2"/>
              <a:buChar char="q"/>
              <a:defRPr/>
            </a:pPr>
            <a:r>
              <a:rPr lang="en-US" sz="2000" dirty="0">
                <a:solidFill>
                  <a:srgbClr val="000000"/>
                </a:solidFill>
                <a:latin typeface="Arial" panose="020B0604020202020204" pitchFamily="34" charset="0"/>
                <a:cs typeface="Arial" panose="020B0604020202020204" pitchFamily="34" charset="0"/>
              </a:rPr>
              <a:t>Better understand data-driven instruction as a best practice coupled with differentiation.</a:t>
            </a:r>
            <a:br>
              <a:rPr lang="en-US" altLang="ja-JP" sz="2000" dirty="0">
                <a:solidFill>
                  <a:srgbClr val="000000"/>
                </a:solidFill>
                <a:latin typeface="Arial" panose="020B0604020202020204" pitchFamily="34" charset="0"/>
                <a:cs typeface="Arial" panose="020B0604020202020204" pitchFamily="34" charset="0"/>
              </a:rPr>
            </a:br>
            <a:endParaRPr lang="en-US" altLang="ja-JP" sz="2000" dirty="0">
              <a:solidFill>
                <a:srgbClr val="000000"/>
              </a:solidFill>
              <a:latin typeface="Arial" panose="020B0604020202020204" pitchFamily="34" charset="0"/>
              <a:cs typeface="Arial" panose="020B0604020202020204" pitchFamily="34" charset="0"/>
            </a:endParaRPr>
          </a:p>
          <a:p>
            <a:pPr marL="342900" indent="-342900">
              <a:spcBef>
                <a:spcPct val="20000"/>
              </a:spcBef>
              <a:buFont typeface="Wingdings" pitchFamily="2" charset="2"/>
              <a:buChar char="q"/>
              <a:defRPr/>
            </a:pPr>
            <a:r>
              <a:rPr lang="en-US" sz="2000" dirty="0">
                <a:solidFill>
                  <a:srgbClr val="000000"/>
                </a:solidFill>
                <a:latin typeface="Arial" panose="020B0604020202020204" pitchFamily="34" charset="0"/>
                <a:cs typeface="Arial" panose="020B0604020202020204" pitchFamily="34" charset="0"/>
              </a:rPr>
              <a:t>Understand the next steps that your school should take to implement this best practice</a:t>
            </a:r>
            <a:r>
              <a:rPr lang="en-US" sz="2800" dirty="0">
                <a:solidFill>
                  <a:srgbClr val="000000"/>
                </a:solidFill>
                <a:latin typeface="Abadi MT Condensed" pitchFamily="34" charset="0"/>
              </a:rPr>
              <a:t>.</a:t>
            </a:r>
          </a:p>
          <a:p>
            <a:pPr marL="742950" lvl="1" indent="-285750">
              <a:spcBef>
                <a:spcPct val="20000"/>
              </a:spcBef>
              <a:buFont typeface="Wingdings" pitchFamily="2" charset="2"/>
              <a:buChar char="q"/>
              <a:defRPr/>
            </a:pPr>
            <a:endParaRPr lang="en-US" sz="2800" dirty="0">
              <a:solidFill>
                <a:srgbClr val="000000"/>
              </a:solidFill>
              <a:latin typeface="Abadi MT Condensed" pitchFamily="34" charset="0"/>
            </a:endParaRPr>
          </a:p>
          <a:p>
            <a:pPr marL="742950" lvl="1" indent="-285750">
              <a:spcBef>
                <a:spcPct val="20000"/>
              </a:spcBef>
              <a:buFont typeface="Wingdings" pitchFamily="2" charset="2"/>
              <a:buChar char="q"/>
              <a:defRPr/>
            </a:pPr>
            <a:endParaRPr lang="en-US" sz="2800" dirty="0">
              <a:solidFill>
                <a:srgbClr val="000000"/>
              </a:solidFill>
              <a:latin typeface="Abadi MT Condensed" pitchFamily="34" charset="0"/>
            </a:endParaRPr>
          </a:p>
          <a:p>
            <a:pPr marL="342900" indent="-342900">
              <a:spcBef>
                <a:spcPct val="20000"/>
              </a:spcBef>
              <a:buFontTx/>
              <a:buChar char="•"/>
              <a:defRPr/>
            </a:pPr>
            <a:endParaRPr lang="en-US" sz="3200" dirty="0">
              <a:solidFill>
                <a:srgbClr val="000000"/>
              </a:solidFill>
              <a:latin typeface="Abadi MT Condensed" pitchFamily="34" charset="0"/>
            </a:endParaRPr>
          </a:p>
        </p:txBody>
      </p:sp>
    </p:spTree>
    <p:extLst>
      <p:ext uri="{BB962C8B-B14F-4D97-AF65-F5344CB8AC3E}">
        <p14:creationId xmlns:p14="http://schemas.microsoft.com/office/powerpoint/2010/main" val="1577592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F6EE1E8-5AF7-4D6E-8630-AE5FEA82351A}"/>
              </a:ext>
            </a:extLst>
          </p:cNvPr>
          <p:cNvSpPr/>
          <p:nvPr/>
        </p:nvSpPr>
        <p:spPr>
          <a:xfrm>
            <a:off x="0" y="849597"/>
            <a:ext cx="12192000" cy="355108"/>
          </a:xfrm>
          <a:prstGeom prst="rect">
            <a:avLst/>
          </a:prstGeom>
          <a:solidFill>
            <a:schemeClr val="accent1">
              <a:lumMod val="5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www.clker.com/cliparts/m/b/l/o/S/R/rainbow-circular-arrows-hi.png">
            <a:extLst>
              <a:ext uri="{FF2B5EF4-FFF2-40B4-BE49-F238E27FC236}">
                <a16:creationId xmlns:a16="http://schemas.microsoft.com/office/drawing/2014/main" id="{CC92FF3C-6A79-424B-90C6-50B17DC506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74899" y="724555"/>
            <a:ext cx="703929" cy="67811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38B7B01B-6ABC-423D-8994-38E5D1BD75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438" y="290196"/>
            <a:ext cx="1371600" cy="561975"/>
          </a:xfrm>
          <a:prstGeom prst="rect">
            <a:avLst/>
          </a:prstGeom>
        </p:spPr>
      </p:pic>
      <p:sp>
        <p:nvSpPr>
          <p:cNvPr id="11" name="TextBox 10">
            <a:extLst>
              <a:ext uri="{FF2B5EF4-FFF2-40B4-BE49-F238E27FC236}">
                <a16:creationId xmlns:a16="http://schemas.microsoft.com/office/drawing/2014/main" id="{B360C0A4-A290-4268-9EC2-887F5589E5E8}"/>
              </a:ext>
            </a:extLst>
          </p:cNvPr>
          <p:cNvSpPr txBox="1"/>
          <p:nvPr/>
        </p:nvSpPr>
        <p:spPr>
          <a:xfrm>
            <a:off x="2254928" y="292965"/>
            <a:ext cx="6933460" cy="553998"/>
          </a:xfrm>
          <a:prstGeom prst="rect">
            <a:avLst/>
          </a:prstGeom>
          <a:noFill/>
        </p:spPr>
        <p:txBody>
          <a:bodyPr wrap="square" rtlCol="0">
            <a:spAutoFit/>
          </a:bodyPr>
          <a:lstStyle/>
          <a:p>
            <a:r>
              <a:rPr lang="en-US" sz="1500" b="1" cap="small" dirty="0">
                <a:latin typeface="Georgia" panose="02040502050405020303" pitchFamily="18" charset="0"/>
              </a:rPr>
              <a:t>South Atlantic Conference </a:t>
            </a:r>
            <a:r>
              <a:rPr lang="en-US" sz="1500" b="1" i="1" dirty="0">
                <a:latin typeface="Georgia" panose="02040502050405020303" pitchFamily="18" charset="0"/>
              </a:rPr>
              <a:t>of</a:t>
            </a:r>
            <a:r>
              <a:rPr lang="en-US" sz="1500" b="1" cap="small" dirty="0">
                <a:latin typeface="Georgia" panose="02040502050405020303" pitchFamily="18" charset="0"/>
              </a:rPr>
              <a:t> Seventh-day Adventists</a:t>
            </a:r>
          </a:p>
          <a:p>
            <a:r>
              <a:rPr lang="en-US" sz="1500" b="1" cap="small" dirty="0">
                <a:latin typeface="Georgia" panose="02040502050405020303" pitchFamily="18" charset="0"/>
              </a:rPr>
              <a:t>Office</a:t>
            </a:r>
            <a:r>
              <a:rPr lang="en-US" sz="1500" b="1" i="1" dirty="0">
                <a:latin typeface="Georgia" panose="02040502050405020303" pitchFamily="18" charset="0"/>
              </a:rPr>
              <a:t> of </a:t>
            </a:r>
            <a:r>
              <a:rPr lang="en-US" sz="1500" b="1" cap="small" dirty="0">
                <a:latin typeface="Georgia" panose="02040502050405020303" pitchFamily="18" charset="0"/>
              </a:rPr>
              <a:t>Education</a:t>
            </a:r>
          </a:p>
        </p:txBody>
      </p:sp>
      <p:sp>
        <p:nvSpPr>
          <p:cNvPr id="2" name="TextBox 1">
            <a:extLst>
              <a:ext uri="{FF2B5EF4-FFF2-40B4-BE49-F238E27FC236}">
                <a16:creationId xmlns:a16="http://schemas.microsoft.com/office/drawing/2014/main" id="{9B2F1EAA-3837-4379-BFA4-1657122D01ED}"/>
              </a:ext>
            </a:extLst>
          </p:cNvPr>
          <p:cNvSpPr txBox="1"/>
          <p:nvPr/>
        </p:nvSpPr>
        <p:spPr>
          <a:xfrm>
            <a:off x="5282214" y="846963"/>
            <a:ext cx="5424256" cy="323165"/>
          </a:xfrm>
          <a:prstGeom prst="rect">
            <a:avLst/>
          </a:prstGeom>
          <a:noFill/>
        </p:spPr>
        <p:txBody>
          <a:bodyPr wrap="square" rtlCol="0">
            <a:spAutoFit/>
          </a:bodyPr>
          <a:lstStyle/>
          <a:p>
            <a:pPr algn="r"/>
            <a:r>
              <a:rPr lang="en-US" sz="1500" dirty="0">
                <a:solidFill>
                  <a:schemeClr val="bg1"/>
                </a:solidFill>
                <a:latin typeface="Georgia" panose="02040502050405020303" pitchFamily="18" charset="0"/>
              </a:rPr>
              <a:t>Using Data Driven Instruction to Pick up the Pace</a:t>
            </a:r>
          </a:p>
        </p:txBody>
      </p:sp>
      <p:sp>
        <p:nvSpPr>
          <p:cNvPr id="46" name="Slide Number Placeholder 3">
            <a:extLst>
              <a:ext uri="{FF2B5EF4-FFF2-40B4-BE49-F238E27FC236}">
                <a16:creationId xmlns:a16="http://schemas.microsoft.com/office/drawing/2014/main" id="{3DDA8691-C831-485A-BB3E-F9527131BB50}"/>
              </a:ext>
            </a:extLst>
          </p:cNvPr>
          <p:cNvSpPr txBox="1">
            <a:spLocks/>
          </p:cNvSpPr>
          <p:nvPr/>
        </p:nvSpPr>
        <p:spPr>
          <a:xfrm>
            <a:off x="7740588" y="7527875"/>
            <a:ext cx="1447800" cy="228600"/>
          </a:xfrm>
          <a:prstGeom prst="rect">
            <a:avLst/>
          </a:prstGeom>
          <a:noFill/>
        </p:spPr>
        <p:txBody>
          <a:bodyPr vert="horz" lIns="91440" tIns="45720" rIns="91440" bIns="45720" rtlCol="0" anchor="ctr"/>
          <a:lstStyle>
            <a:defPPr>
              <a:defRPr lang="en-US"/>
            </a:defPPr>
            <a:lvl1pPr marL="0" algn="l" defTabSz="914400" rtl="0" eaLnBrk="0" latinLnBrk="0" hangingPunct="0">
              <a:defRPr sz="2400" kern="1200">
                <a:solidFill>
                  <a:schemeClr val="tx1"/>
                </a:solidFill>
                <a:latin typeface="Times New Roman" panose="02020603050405020304" pitchFamily="18" charset="0"/>
                <a:ea typeface="MS PGothic" panose="020B0600070205080204" pitchFamily="34" charset="-128"/>
                <a:cs typeface="+mn-cs"/>
              </a:defRPr>
            </a:lvl1pPr>
            <a:lvl2pPr marL="742950" indent="-285750" algn="l" defTabSz="914400" rtl="0" eaLnBrk="0" latinLnBrk="0" hangingPunct="0">
              <a:defRPr sz="2400" kern="1200">
                <a:solidFill>
                  <a:schemeClr val="tx1"/>
                </a:solidFill>
                <a:latin typeface="Times New Roman" panose="02020603050405020304" pitchFamily="18" charset="0"/>
                <a:ea typeface="MS PGothic" panose="020B0600070205080204" pitchFamily="34" charset="-128"/>
                <a:cs typeface="+mn-cs"/>
              </a:defRPr>
            </a:lvl2pPr>
            <a:lvl3pPr marL="1143000" indent="-228600" algn="l" defTabSz="914400" rtl="0" eaLnBrk="0" latinLnBrk="0" hangingPunct="0">
              <a:defRPr sz="2400" kern="1200">
                <a:solidFill>
                  <a:schemeClr val="tx1"/>
                </a:solidFill>
                <a:latin typeface="Times New Roman" panose="02020603050405020304" pitchFamily="18" charset="0"/>
                <a:ea typeface="MS PGothic" panose="020B0600070205080204" pitchFamily="34" charset="-128"/>
                <a:cs typeface="+mn-cs"/>
              </a:defRPr>
            </a:lvl3pPr>
            <a:lvl4pPr marL="1600200" indent="-228600" algn="l" defTabSz="914400" rtl="0" eaLnBrk="0" latinLnBrk="0" hangingPunct="0">
              <a:defRPr sz="2400" kern="1200">
                <a:solidFill>
                  <a:schemeClr val="tx1"/>
                </a:solidFill>
                <a:latin typeface="Times New Roman" panose="02020603050405020304" pitchFamily="18" charset="0"/>
                <a:ea typeface="MS PGothic" panose="020B0600070205080204" pitchFamily="34" charset="-128"/>
                <a:cs typeface="+mn-cs"/>
              </a:defRPr>
            </a:lvl4pPr>
            <a:lvl5pPr marL="2057400" indent="-228600" algn="l" defTabSz="914400" rtl="0" eaLnBrk="0" latinLnBrk="0" hangingPunct="0">
              <a:defRPr sz="2400" kern="1200">
                <a:solidFill>
                  <a:schemeClr val="tx1"/>
                </a:solidFill>
                <a:latin typeface="Times New Roman" panose="02020603050405020304" pitchFamily="18" charset="0"/>
                <a:ea typeface="MS PGothic" panose="020B0600070205080204" pitchFamily="34"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9pPr>
          </a:lstStyle>
          <a:p>
            <a:pPr eaLnBrk="1" hangingPunct="1"/>
            <a:fld id="{45153C59-24B6-4F77-AC3F-84312A9D422B}" type="slidenum">
              <a:rPr lang="en-US" altLang="en-US" sz="1400" smtClean="0">
                <a:latin typeface="Arial Narrow" panose="020B0606020202030204" pitchFamily="34" charset="0"/>
              </a:rPr>
              <a:pPr eaLnBrk="1" hangingPunct="1"/>
              <a:t>4</a:t>
            </a:fld>
            <a:endParaRPr lang="en-US" altLang="en-US" sz="1400">
              <a:latin typeface="Arial Narrow" panose="020B0606020202030204" pitchFamily="34" charset="0"/>
            </a:endParaRPr>
          </a:p>
        </p:txBody>
      </p:sp>
      <p:sp>
        <p:nvSpPr>
          <p:cNvPr id="47" name="Rectangle 1026">
            <a:extLst>
              <a:ext uri="{FF2B5EF4-FFF2-40B4-BE49-F238E27FC236}">
                <a16:creationId xmlns:a16="http://schemas.microsoft.com/office/drawing/2014/main" id="{D6C177E9-FF47-497A-8DF5-7B1A8B6E174D}"/>
              </a:ext>
            </a:extLst>
          </p:cNvPr>
          <p:cNvSpPr txBox="1">
            <a:spLocks noChangeArrowheads="1"/>
          </p:cNvSpPr>
          <p:nvPr/>
        </p:nvSpPr>
        <p:spPr>
          <a:xfrm>
            <a:off x="3589505" y="2849731"/>
            <a:ext cx="7460981" cy="1811045"/>
          </a:xfrm>
          <a:prstGeom prst="rect">
            <a:avLst/>
          </a:prstGeom>
          <a:ln>
            <a:noFill/>
            <a:miter lim="800000"/>
            <a:headEnd/>
            <a:tailEnd/>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000" i="1" dirty="0">
                <a:latin typeface="Arial" panose="020B0604020202020204" pitchFamily="34" charset="0"/>
                <a:ea typeface="ＭＳ Ｐゴシック" charset="0"/>
                <a:cs typeface="Arial" panose="020B0604020202020204" pitchFamily="34" charset="0"/>
              </a:rPr>
              <a:t>True education takes a high, broad view.  It is not low and narrow.  It is focused on the whole being, mentally, spiritually, physically, [emotionally]  (White, 1910).</a:t>
            </a:r>
            <a:endParaRPr lang="en-US" sz="3000" dirty="0">
              <a:latin typeface="Arial" panose="020B0604020202020204" pitchFamily="34" charset="0"/>
              <a:ea typeface="ＭＳ Ｐゴシック" charset="0"/>
              <a:cs typeface="Arial" panose="020B0604020202020204" pitchFamily="34" charset="0"/>
            </a:endParaRPr>
          </a:p>
        </p:txBody>
      </p:sp>
      <p:sp>
        <p:nvSpPr>
          <p:cNvPr id="49" name="Rectangle 1028">
            <a:extLst>
              <a:ext uri="{FF2B5EF4-FFF2-40B4-BE49-F238E27FC236}">
                <a16:creationId xmlns:a16="http://schemas.microsoft.com/office/drawing/2014/main" id="{15A4310B-22EC-4F9C-88F9-621151EC51E8}"/>
              </a:ext>
            </a:extLst>
          </p:cNvPr>
          <p:cNvSpPr>
            <a:spLocks noChangeArrowheads="1"/>
          </p:cNvSpPr>
          <p:nvPr/>
        </p:nvSpPr>
        <p:spPr bwMode="auto">
          <a:xfrm>
            <a:off x="3589505" y="1976954"/>
            <a:ext cx="7003782"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r>
              <a:rPr lang="en-US" sz="2500" b="1" dirty="0">
                <a:solidFill>
                  <a:schemeClr val="tx2"/>
                </a:solidFill>
                <a:latin typeface="Arial" panose="020B0604020202020204" pitchFamily="34" charset="0"/>
                <a:ea typeface="ＭＳ Ｐゴシック" charset="0"/>
                <a:cs typeface="Arial" panose="020B0604020202020204" pitchFamily="34" charset="0"/>
              </a:rPr>
              <a:t>Discussion: </a:t>
            </a:r>
            <a:r>
              <a:rPr lang="en-US" sz="2500" dirty="0">
                <a:solidFill>
                  <a:schemeClr val="tx2"/>
                </a:solidFill>
                <a:latin typeface="Arial" panose="020B0604020202020204" pitchFamily="34" charset="0"/>
                <a:ea typeface="ＭＳ Ｐゴシック" charset="0"/>
                <a:cs typeface="Arial" panose="020B0604020202020204" pitchFamily="34" charset="0"/>
              </a:rPr>
              <a:t>Read the quote below:</a:t>
            </a:r>
            <a:endParaRPr lang="en-US" sz="2500" i="1" dirty="0">
              <a:solidFill>
                <a:schemeClr val="tx2"/>
              </a:solidFill>
              <a:latin typeface="Arial" panose="020B0604020202020204" pitchFamily="34" charset="0"/>
              <a:ea typeface="ＭＳ Ｐゴシック" charset="0"/>
              <a:cs typeface="Arial" panose="020B0604020202020204" pitchFamily="34" charset="0"/>
            </a:endParaRPr>
          </a:p>
        </p:txBody>
      </p:sp>
      <p:sp>
        <p:nvSpPr>
          <p:cNvPr id="50" name="Rectangle 1029">
            <a:extLst>
              <a:ext uri="{FF2B5EF4-FFF2-40B4-BE49-F238E27FC236}">
                <a16:creationId xmlns:a16="http://schemas.microsoft.com/office/drawing/2014/main" id="{50F2E149-1D90-4888-8EFF-5C5777AD6FCC}"/>
              </a:ext>
            </a:extLst>
          </p:cNvPr>
          <p:cNvSpPr>
            <a:spLocks noChangeArrowheads="1"/>
          </p:cNvSpPr>
          <p:nvPr/>
        </p:nvSpPr>
        <p:spPr bwMode="auto">
          <a:xfrm>
            <a:off x="3589505" y="4968973"/>
            <a:ext cx="7889322"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r>
              <a:rPr lang="en-US" sz="2000" dirty="0">
                <a:solidFill>
                  <a:schemeClr val="tx2"/>
                </a:solidFill>
                <a:latin typeface="Arial" panose="020B0604020202020204" pitchFamily="34" charset="0"/>
                <a:ea typeface="ＭＳ Ｐゴシック" charset="0"/>
                <a:cs typeface="Arial" panose="020B0604020202020204" pitchFamily="34" charset="0"/>
              </a:rPr>
              <a:t>Do you </a:t>
            </a:r>
            <a:r>
              <a:rPr lang="en-US" sz="2000" b="1" dirty="0">
                <a:solidFill>
                  <a:schemeClr val="tx2"/>
                </a:solidFill>
                <a:latin typeface="Arial" panose="020B0604020202020204" pitchFamily="34" charset="0"/>
                <a:ea typeface="ＭＳ Ｐゴシック" charset="0"/>
                <a:cs typeface="Arial" panose="020B0604020202020204" pitchFamily="34" charset="0"/>
              </a:rPr>
              <a:t>agree</a:t>
            </a:r>
            <a:r>
              <a:rPr lang="en-US" sz="2000" dirty="0">
                <a:solidFill>
                  <a:schemeClr val="tx2"/>
                </a:solidFill>
                <a:latin typeface="Arial" panose="020B0604020202020204" pitchFamily="34" charset="0"/>
                <a:ea typeface="ＭＳ Ｐゴシック" charset="0"/>
                <a:cs typeface="Arial" panose="020B0604020202020204" pitchFamily="34" charset="0"/>
              </a:rPr>
              <a:t> or </a:t>
            </a:r>
            <a:r>
              <a:rPr lang="en-US" sz="2000" b="1" dirty="0">
                <a:solidFill>
                  <a:schemeClr val="tx2"/>
                </a:solidFill>
                <a:latin typeface="Arial" panose="020B0604020202020204" pitchFamily="34" charset="0"/>
                <a:ea typeface="ＭＳ Ｐゴシック" charset="0"/>
                <a:cs typeface="Arial" panose="020B0604020202020204" pitchFamily="34" charset="0"/>
              </a:rPr>
              <a:t>disagree</a:t>
            </a:r>
            <a:r>
              <a:rPr lang="en-US" sz="2000" dirty="0">
                <a:solidFill>
                  <a:schemeClr val="tx2"/>
                </a:solidFill>
                <a:latin typeface="Arial" panose="020B0604020202020204" pitchFamily="34" charset="0"/>
                <a:ea typeface="ＭＳ Ｐゴシック" charset="0"/>
                <a:cs typeface="Arial" panose="020B0604020202020204" pitchFamily="34" charset="0"/>
              </a:rPr>
              <a:t> with this statement? Why?</a:t>
            </a:r>
            <a:endParaRPr lang="en-US" sz="2000" i="1" dirty="0">
              <a:solidFill>
                <a:schemeClr val="tx2"/>
              </a:solidFill>
              <a:latin typeface="Arial" panose="020B0604020202020204" pitchFamily="34" charset="0"/>
              <a:ea typeface="ＭＳ Ｐゴシック" charset="0"/>
              <a:cs typeface="Arial" panose="020B0604020202020204" pitchFamily="34" charset="0"/>
            </a:endParaRPr>
          </a:p>
        </p:txBody>
      </p:sp>
      <p:pic>
        <p:nvPicPr>
          <p:cNvPr id="7170" name="Picture 2" descr="Image result for mind body soul">
            <a:extLst>
              <a:ext uri="{FF2B5EF4-FFF2-40B4-BE49-F238E27FC236}">
                <a16:creationId xmlns:a16="http://schemas.microsoft.com/office/drawing/2014/main" id="{9322DAB7-E272-4310-BA11-D11FDB411769}"/>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5591" r="11193"/>
          <a:stretch/>
        </p:blipFill>
        <p:spPr bwMode="auto">
          <a:xfrm>
            <a:off x="183384" y="2370338"/>
            <a:ext cx="3022383" cy="3093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264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5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F6EE1E8-5AF7-4D6E-8630-AE5FEA82351A}"/>
              </a:ext>
            </a:extLst>
          </p:cNvPr>
          <p:cNvSpPr/>
          <p:nvPr/>
        </p:nvSpPr>
        <p:spPr>
          <a:xfrm>
            <a:off x="0" y="849597"/>
            <a:ext cx="12192000" cy="355108"/>
          </a:xfrm>
          <a:prstGeom prst="rect">
            <a:avLst/>
          </a:prstGeom>
          <a:solidFill>
            <a:schemeClr val="accent1">
              <a:lumMod val="5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www.clker.com/cliparts/m/b/l/o/S/R/rainbow-circular-arrows-hi.png">
            <a:extLst>
              <a:ext uri="{FF2B5EF4-FFF2-40B4-BE49-F238E27FC236}">
                <a16:creationId xmlns:a16="http://schemas.microsoft.com/office/drawing/2014/main" id="{CC92FF3C-6A79-424B-90C6-50B17DC506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74899" y="724555"/>
            <a:ext cx="703929" cy="67811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38B7B01B-6ABC-423D-8994-38E5D1BD75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438" y="290196"/>
            <a:ext cx="1371600" cy="561975"/>
          </a:xfrm>
          <a:prstGeom prst="rect">
            <a:avLst/>
          </a:prstGeom>
        </p:spPr>
      </p:pic>
      <p:sp>
        <p:nvSpPr>
          <p:cNvPr id="11" name="TextBox 10">
            <a:extLst>
              <a:ext uri="{FF2B5EF4-FFF2-40B4-BE49-F238E27FC236}">
                <a16:creationId xmlns:a16="http://schemas.microsoft.com/office/drawing/2014/main" id="{B360C0A4-A290-4268-9EC2-887F5589E5E8}"/>
              </a:ext>
            </a:extLst>
          </p:cNvPr>
          <p:cNvSpPr txBox="1"/>
          <p:nvPr/>
        </p:nvSpPr>
        <p:spPr>
          <a:xfrm>
            <a:off x="2254928" y="292965"/>
            <a:ext cx="6933460" cy="553998"/>
          </a:xfrm>
          <a:prstGeom prst="rect">
            <a:avLst/>
          </a:prstGeom>
          <a:noFill/>
        </p:spPr>
        <p:txBody>
          <a:bodyPr wrap="square" rtlCol="0">
            <a:spAutoFit/>
          </a:bodyPr>
          <a:lstStyle/>
          <a:p>
            <a:r>
              <a:rPr lang="en-US" sz="1500" b="1" cap="small" dirty="0">
                <a:latin typeface="Georgia" panose="02040502050405020303" pitchFamily="18" charset="0"/>
              </a:rPr>
              <a:t>South Atlantic Conference </a:t>
            </a:r>
            <a:r>
              <a:rPr lang="en-US" sz="1500" b="1" i="1" dirty="0">
                <a:latin typeface="Georgia" panose="02040502050405020303" pitchFamily="18" charset="0"/>
              </a:rPr>
              <a:t>of</a:t>
            </a:r>
            <a:r>
              <a:rPr lang="en-US" sz="1500" b="1" cap="small" dirty="0">
                <a:latin typeface="Georgia" panose="02040502050405020303" pitchFamily="18" charset="0"/>
              </a:rPr>
              <a:t> Seventh-day Adventists</a:t>
            </a:r>
          </a:p>
          <a:p>
            <a:r>
              <a:rPr lang="en-US" sz="1500" b="1" cap="small" dirty="0">
                <a:latin typeface="Georgia" panose="02040502050405020303" pitchFamily="18" charset="0"/>
              </a:rPr>
              <a:t>Office</a:t>
            </a:r>
            <a:r>
              <a:rPr lang="en-US" sz="1500" b="1" i="1" dirty="0">
                <a:latin typeface="Georgia" panose="02040502050405020303" pitchFamily="18" charset="0"/>
              </a:rPr>
              <a:t> of </a:t>
            </a:r>
            <a:r>
              <a:rPr lang="en-US" sz="1500" b="1" cap="small" dirty="0">
                <a:latin typeface="Georgia" panose="02040502050405020303" pitchFamily="18" charset="0"/>
              </a:rPr>
              <a:t>Education</a:t>
            </a:r>
          </a:p>
        </p:txBody>
      </p:sp>
      <p:sp>
        <p:nvSpPr>
          <p:cNvPr id="2" name="TextBox 1">
            <a:extLst>
              <a:ext uri="{FF2B5EF4-FFF2-40B4-BE49-F238E27FC236}">
                <a16:creationId xmlns:a16="http://schemas.microsoft.com/office/drawing/2014/main" id="{9B2F1EAA-3837-4379-BFA4-1657122D01ED}"/>
              </a:ext>
            </a:extLst>
          </p:cNvPr>
          <p:cNvSpPr txBox="1"/>
          <p:nvPr/>
        </p:nvSpPr>
        <p:spPr>
          <a:xfrm>
            <a:off x="5282214" y="846963"/>
            <a:ext cx="5424256" cy="323165"/>
          </a:xfrm>
          <a:prstGeom prst="rect">
            <a:avLst/>
          </a:prstGeom>
          <a:noFill/>
        </p:spPr>
        <p:txBody>
          <a:bodyPr wrap="square" rtlCol="0">
            <a:spAutoFit/>
          </a:bodyPr>
          <a:lstStyle/>
          <a:p>
            <a:pPr algn="r"/>
            <a:r>
              <a:rPr lang="en-US" sz="1500" dirty="0">
                <a:solidFill>
                  <a:schemeClr val="bg1"/>
                </a:solidFill>
                <a:latin typeface="Georgia" panose="02040502050405020303" pitchFamily="18" charset="0"/>
              </a:rPr>
              <a:t>Using Data Driven Instruction to Pick up the Pace</a:t>
            </a:r>
          </a:p>
        </p:txBody>
      </p:sp>
      <p:pic>
        <p:nvPicPr>
          <p:cNvPr id="9218" name="Picture 2" descr="Image result for student drop outs">
            <a:extLst>
              <a:ext uri="{FF2B5EF4-FFF2-40B4-BE49-F238E27FC236}">
                <a16:creationId xmlns:a16="http://schemas.microsoft.com/office/drawing/2014/main" id="{DFF6AF41-466D-4589-980C-67C344FE95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927" y="2004450"/>
            <a:ext cx="5759278" cy="44767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813075D-E4C7-4616-98AB-5B8FD26CEB0D}"/>
              </a:ext>
            </a:extLst>
          </p:cNvPr>
          <p:cNvSpPr txBox="1"/>
          <p:nvPr/>
        </p:nvSpPr>
        <p:spPr>
          <a:xfrm>
            <a:off x="6383046" y="1507787"/>
            <a:ext cx="5433134" cy="4970591"/>
          </a:xfrm>
          <a:prstGeom prst="rect">
            <a:avLst/>
          </a:prstGeom>
          <a:solidFill>
            <a:srgbClr val="002060"/>
          </a:solidFill>
        </p:spPr>
        <p:txBody>
          <a:bodyPr wrap="square" rtlCol="0">
            <a:spAutoFit/>
          </a:bodyPr>
          <a:lstStyle/>
          <a:p>
            <a:pPr algn="ctr"/>
            <a:r>
              <a:rPr lang="en-US" sz="3000" b="1" dirty="0">
                <a:solidFill>
                  <a:srgbClr val="FFFF00"/>
                </a:solidFill>
                <a:latin typeface="Arial" panose="020B0604020202020204" pitchFamily="34" charset="0"/>
                <a:cs typeface="Arial" panose="020B0604020202020204" pitchFamily="34" charset="0"/>
              </a:rPr>
              <a:t>A Cause for Alarm</a:t>
            </a:r>
          </a:p>
          <a:p>
            <a:pPr algn="ctr"/>
            <a:endParaRPr lang="en-US" sz="1700" dirty="0">
              <a:solidFill>
                <a:schemeClr val="bg1"/>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ü"/>
            </a:pPr>
            <a:r>
              <a:rPr lang="en-US" sz="1500" dirty="0">
                <a:solidFill>
                  <a:schemeClr val="bg1"/>
                </a:solidFill>
                <a:latin typeface="Arial" panose="020B0604020202020204" pitchFamily="34" charset="0"/>
                <a:cs typeface="Arial" panose="020B0604020202020204" pitchFamily="34" charset="0"/>
              </a:rPr>
              <a:t>Only 30% of Adventist students attend an Adventist school.  We need to build a better, stronger, faster, more competitive program.</a:t>
            </a:r>
            <a:br>
              <a:rPr lang="en-US" sz="1500" dirty="0">
                <a:solidFill>
                  <a:schemeClr val="bg1"/>
                </a:solidFill>
                <a:latin typeface="Arial" panose="020B0604020202020204" pitchFamily="34" charset="0"/>
                <a:cs typeface="Arial" panose="020B0604020202020204" pitchFamily="34" charset="0"/>
              </a:rPr>
            </a:br>
            <a:endParaRPr lang="en-US" sz="1500" dirty="0">
              <a:solidFill>
                <a:schemeClr val="bg1"/>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ü"/>
            </a:pPr>
            <a:r>
              <a:rPr lang="en-US" sz="1500" dirty="0">
                <a:solidFill>
                  <a:schemeClr val="bg1"/>
                </a:solidFill>
                <a:latin typeface="Arial" panose="020B0604020202020204" pitchFamily="34" charset="0"/>
                <a:cs typeface="Arial" panose="020B0604020202020204" pitchFamily="34" charset="0"/>
              </a:rPr>
              <a:t>More than 8 million students from grades 4-12 are reluctant/at-risk.  They include Adventist children.</a:t>
            </a:r>
            <a:br>
              <a:rPr lang="en-US" sz="1500" dirty="0">
                <a:solidFill>
                  <a:schemeClr val="bg1"/>
                </a:solidFill>
                <a:latin typeface="Arial" panose="020B0604020202020204" pitchFamily="34" charset="0"/>
                <a:cs typeface="Arial" panose="020B0604020202020204" pitchFamily="34" charset="0"/>
              </a:rPr>
            </a:br>
            <a:endParaRPr lang="en-US" sz="1500" dirty="0">
              <a:solidFill>
                <a:schemeClr val="bg1"/>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ü"/>
            </a:pPr>
            <a:r>
              <a:rPr lang="en-US" sz="1500" dirty="0">
                <a:solidFill>
                  <a:schemeClr val="bg1"/>
                </a:solidFill>
                <a:latin typeface="Arial" panose="020B0604020202020204" pitchFamily="34" charset="0"/>
                <a:cs typeface="Arial" panose="020B0604020202020204" pitchFamily="34" charset="0"/>
              </a:rPr>
              <a:t>More than 3,000 students drop out of American schools each day.  We can expect some to be Adventist.</a:t>
            </a:r>
          </a:p>
          <a:p>
            <a:pPr marL="457200" indent="-457200">
              <a:buFont typeface="Wingdings" panose="05000000000000000000" pitchFamily="2" charset="2"/>
              <a:buChar char="ü"/>
            </a:pPr>
            <a:endParaRPr lang="en-US" sz="1500" dirty="0">
              <a:solidFill>
                <a:schemeClr val="bg1"/>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ü"/>
            </a:pPr>
            <a:r>
              <a:rPr lang="en-US" sz="1500" dirty="0">
                <a:solidFill>
                  <a:schemeClr val="bg1"/>
                </a:solidFill>
                <a:latin typeface="Arial" panose="020B0604020202020204" pitchFamily="34" charset="0"/>
                <a:cs typeface="Arial" panose="020B0604020202020204" pitchFamily="34" charset="0"/>
              </a:rPr>
              <a:t>Only 70% of American high school graduates graduate with a regular diploma; yes, some are Adventist.</a:t>
            </a:r>
            <a:br>
              <a:rPr lang="en-US" sz="1500" dirty="0">
                <a:solidFill>
                  <a:schemeClr val="bg1"/>
                </a:solidFill>
                <a:latin typeface="Arial" panose="020B0604020202020204" pitchFamily="34" charset="0"/>
                <a:cs typeface="Arial" panose="020B0604020202020204" pitchFamily="34" charset="0"/>
              </a:rPr>
            </a:br>
            <a:endParaRPr lang="en-US" sz="1500" dirty="0">
              <a:solidFill>
                <a:schemeClr val="bg1"/>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ü"/>
            </a:pPr>
            <a:r>
              <a:rPr lang="en-US" sz="1500" dirty="0">
                <a:solidFill>
                  <a:schemeClr val="bg1"/>
                </a:solidFill>
                <a:latin typeface="Arial" panose="020B0604020202020204" pitchFamily="34" charset="0"/>
                <a:cs typeface="Arial" panose="020B0604020202020204" pitchFamily="34" charset="0"/>
              </a:rPr>
              <a:t>The lowest achieving 25% are most likely to drop out.</a:t>
            </a:r>
            <a:br>
              <a:rPr lang="en-US" sz="1500" dirty="0">
                <a:solidFill>
                  <a:schemeClr val="bg1"/>
                </a:solidFill>
                <a:latin typeface="Arial" panose="020B0604020202020204" pitchFamily="34" charset="0"/>
                <a:cs typeface="Arial" panose="020B0604020202020204" pitchFamily="34" charset="0"/>
              </a:rPr>
            </a:br>
            <a:endParaRPr lang="en-US" sz="1500" dirty="0">
              <a:solidFill>
                <a:schemeClr val="bg1"/>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ü"/>
            </a:pPr>
            <a:r>
              <a:rPr lang="en-US" sz="1500" dirty="0">
                <a:solidFill>
                  <a:schemeClr val="bg1"/>
                </a:solidFill>
                <a:latin typeface="Arial" panose="020B0604020202020204" pitchFamily="34" charset="0"/>
                <a:cs typeface="Arial" panose="020B0604020202020204" pitchFamily="34" charset="0"/>
              </a:rPr>
              <a:t>53% of college-bound high school students must enroll in remedial college classes, including Adventist students.</a:t>
            </a:r>
            <a:endParaRPr lang="en-US" sz="15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305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F6EE1E8-5AF7-4D6E-8630-AE5FEA82351A}"/>
              </a:ext>
            </a:extLst>
          </p:cNvPr>
          <p:cNvSpPr/>
          <p:nvPr/>
        </p:nvSpPr>
        <p:spPr>
          <a:xfrm>
            <a:off x="0" y="849597"/>
            <a:ext cx="12192000" cy="355108"/>
          </a:xfrm>
          <a:prstGeom prst="rect">
            <a:avLst/>
          </a:prstGeom>
          <a:solidFill>
            <a:schemeClr val="accent1">
              <a:lumMod val="5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www.clker.com/cliparts/m/b/l/o/S/R/rainbow-circular-arrows-hi.png">
            <a:extLst>
              <a:ext uri="{FF2B5EF4-FFF2-40B4-BE49-F238E27FC236}">
                <a16:creationId xmlns:a16="http://schemas.microsoft.com/office/drawing/2014/main" id="{CC92FF3C-6A79-424B-90C6-50B17DC506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74899" y="724555"/>
            <a:ext cx="703929" cy="67811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38B7B01B-6ABC-423D-8994-38E5D1BD75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438" y="290196"/>
            <a:ext cx="1371600" cy="561975"/>
          </a:xfrm>
          <a:prstGeom prst="rect">
            <a:avLst/>
          </a:prstGeom>
        </p:spPr>
      </p:pic>
      <p:sp>
        <p:nvSpPr>
          <p:cNvPr id="11" name="TextBox 10">
            <a:extLst>
              <a:ext uri="{FF2B5EF4-FFF2-40B4-BE49-F238E27FC236}">
                <a16:creationId xmlns:a16="http://schemas.microsoft.com/office/drawing/2014/main" id="{B360C0A4-A290-4268-9EC2-887F5589E5E8}"/>
              </a:ext>
            </a:extLst>
          </p:cNvPr>
          <p:cNvSpPr txBox="1"/>
          <p:nvPr/>
        </p:nvSpPr>
        <p:spPr>
          <a:xfrm>
            <a:off x="2254928" y="292965"/>
            <a:ext cx="6933460" cy="553998"/>
          </a:xfrm>
          <a:prstGeom prst="rect">
            <a:avLst/>
          </a:prstGeom>
          <a:noFill/>
        </p:spPr>
        <p:txBody>
          <a:bodyPr wrap="square" rtlCol="0">
            <a:spAutoFit/>
          </a:bodyPr>
          <a:lstStyle/>
          <a:p>
            <a:r>
              <a:rPr lang="en-US" sz="1500" b="1" cap="small" dirty="0">
                <a:latin typeface="Georgia" panose="02040502050405020303" pitchFamily="18" charset="0"/>
              </a:rPr>
              <a:t>South Atlantic Conference </a:t>
            </a:r>
            <a:r>
              <a:rPr lang="en-US" sz="1500" b="1" i="1" dirty="0">
                <a:latin typeface="Georgia" panose="02040502050405020303" pitchFamily="18" charset="0"/>
              </a:rPr>
              <a:t>of</a:t>
            </a:r>
            <a:r>
              <a:rPr lang="en-US" sz="1500" b="1" cap="small" dirty="0">
                <a:latin typeface="Georgia" panose="02040502050405020303" pitchFamily="18" charset="0"/>
              </a:rPr>
              <a:t> Seventh-day Adventists</a:t>
            </a:r>
          </a:p>
          <a:p>
            <a:r>
              <a:rPr lang="en-US" sz="1500" b="1" cap="small" dirty="0">
                <a:latin typeface="Georgia" panose="02040502050405020303" pitchFamily="18" charset="0"/>
              </a:rPr>
              <a:t>Office</a:t>
            </a:r>
            <a:r>
              <a:rPr lang="en-US" sz="1500" b="1" i="1" dirty="0">
                <a:latin typeface="Georgia" panose="02040502050405020303" pitchFamily="18" charset="0"/>
              </a:rPr>
              <a:t> of </a:t>
            </a:r>
            <a:r>
              <a:rPr lang="en-US" sz="1500" b="1" cap="small" dirty="0">
                <a:latin typeface="Georgia" panose="02040502050405020303" pitchFamily="18" charset="0"/>
              </a:rPr>
              <a:t>Education</a:t>
            </a:r>
          </a:p>
        </p:txBody>
      </p:sp>
      <p:sp>
        <p:nvSpPr>
          <p:cNvPr id="2" name="TextBox 1">
            <a:extLst>
              <a:ext uri="{FF2B5EF4-FFF2-40B4-BE49-F238E27FC236}">
                <a16:creationId xmlns:a16="http://schemas.microsoft.com/office/drawing/2014/main" id="{9B2F1EAA-3837-4379-BFA4-1657122D01ED}"/>
              </a:ext>
            </a:extLst>
          </p:cNvPr>
          <p:cNvSpPr txBox="1"/>
          <p:nvPr/>
        </p:nvSpPr>
        <p:spPr>
          <a:xfrm>
            <a:off x="5282214" y="846963"/>
            <a:ext cx="5424256" cy="323165"/>
          </a:xfrm>
          <a:prstGeom prst="rect">
            <a:avLst/>
          </a:prstGeom>
          <a:noFill/>
        </p:spPr>
        <p:txBody>
          <a:bodyPr wrap="square" rtlCol="0">
            <a:spAutoFit/>
          </a:bodyPr>
          <a:lstStyle/>
          <a:p>
            <a:pPr algn="r"/>
            <a:r>
              <a:rPr lang="en-US" sz="1500" dirty="0">
                <a:solidFill>
                  <a:schemeClr val="bg1"/>
                </a:solidFill>
                <a:latin typeface="Georgia" panose="02040502050405020303" pitchFamily="18" charset="0"/>
              </a:rPr>
              <a:t>Using Data Driven Instruction to Pick up the Pace</a:t>
            </a:r>
          </a:p>
        </p:txBody>
      </p:sp>
      <p:sp>
        <p:nvSpPr>
          <p:cNvPr id="3" name="TextBox 2">
            <a:extLst>
              <a:ext uri="{FF2B5EF4-FFF2-40B4-BE49-F238E27FC236}">
                <a16:creationId xmlns:a16="http://schemas.microsoft.com/office/drawing/2014/main" id="{5AF0425A-1452-4986-BC41-70F91501EA72}"/>
              </a:ext>
            </a:extLst>
          </p:cNvPr>
          <p:cNvSpPr txBox="1"/>
          <p:nvPr/>
        </p:nvSpPr>
        <p:spPr>
          <a:xfrm>
            <a:off x="106532" y="1402673"/>
            <a:ext cx="11922711" cy="4801314"/>
          </a:xfrm>
          <a:prstGeom prst="rect">
            <a:avLst/>
          </a:prstGeom>
          <a:noFill/>
        </p:spPr>
        <p:txBody>
          <a:bodyPr wrap="square" rtlCol="0">
            <a:spAutoFit/>
          </a:bodyPr>
          <a:lstStyle/>
          <a:p>
            <a:pPr marL="342900" indent="-342900">
              <a:buAutoNum type="arabicPeriod"/>
            </a:pPr>
            <a:r>
              <a:rPr lang="en-US" dirty="0">
                <a:latin typeface="Arial" panose="020B0604020202020204" pitchFamily="34" charset="0"/>
                <a:cs typeface="Arial" panose="020B0604020202020204" pitchFamily="34" charset="0"/>
              </a:rPr>
              <a:t>Close your eyes</a:t>
            </a:r>
          </a:p>
          <a:p>
            <a:pPr marL="342900" indent="-342900">
              <a:buAutoNum type="arabicPeriod"/>
            </a:pPr>
            <a:r>
              <a:rPr lang="en-US" dirty="0">
                <a:latin typeface="Arial" panose="020B0604020202020204" pitchFamily="34" charset="0"/>
                <a:cs typeface="Arial" panose="020B0604020202020204" pitchFamily="34" charset="0"/>
              </a:rPr>
              <a:t>Think about the students who are about to walk into your classroom.</a:t>
            </a:r>
          </a:p>
          <a:p>
            <a:pPr marL="342900" indent="-342900">
              <a:buAutoNum type="arabicPeriod"/>
            </a:pPr>
            <a:r>
              <a:rPr lang="en-US" dirty="0">
                <a:latin typeface="Arial" panose="020B0604020202020204" pitchFamily="34" charset="0"/>
                <a:cs typeface="Arial" panose="020B0604020202020204" pitchFamily="34" charset="0"/>
              </a:rPr>
              <a:t>Think about what they are going to learn in your room this year.</a:t>
            </a:r>
          </a:p>
          <a:p>
            <a:pPr marL="342900" indent="-342900">
              <a:buAutoNum type="arabicPeriod"/>
            </a:pPr>
            <a:r>
              <a:rPr lang="en-US" dirty="0">
                <a:latin typeface="Arial" panose="020B0604020202020204" pitchFamily="34" charset="0"/>
                <a:cs typeface="Arial" panose="020B0604020202020204" pitchFamily="34" charset="0"/>
              </a:rPr>
              <a:t>Think about the group of students who are going to struggle under your instruction.</a:t>
            </a:r>
          </a:p>
          <a:p>
            <a:pPr marL="342900" indent="-342900">
              <a:buAutoNum type="arabicPeriod"/>
            </a:pPr>
            <a:r>
              <a:rPr lang="en-US" dirty="0">
                <a:latin typeface="Arial" panose="020B0604020202020204" pitchFamily="34" charset="0"/>
                <a:cs typeface="Arial" panose="020B0604020202020204" pitchFamily="34" charset="0"/>
              </a:rPr>
              <a:t>What do they need to do?</a:t>
            </a:r>
          </a:p>
          <a:p>
            <a:pPr marL="342900" indent="-342900">
              <a:buAutoNum type="arabicPeriod"/>
            </a:pPr>
            <a:r>
              <a:rPr lang="en-US" dirty="0">
                <a:latin typeface="Arial" panose="020B0604020202020204" pitchFamily="34" charset="0"/>
                <a:cs typeface="Arial" panose="020B0604020202020204" pitchFamily="34" charset="0"/>
              </a:rPr>
              <a:t>Think about what you need to do to make their experience a success.</a:t>
            </a:r>
          </a:p>
          <a:p>
            <a:pPr marL="342900" indent="-342900">
              <a:buAutoNum type="arabicPeriod"/>
            </a:pPr>
            <a:r>
              <a:rPr lang="en-US" dirty="0">
                <a:latin typeface="Arial" panose="020B0604020202020204" pitchFamily="34" charset="0"/>
                <a:cs typeface="Arial" panose="020B0604020202020204" pitchFamily="34" charset="0"/>
              </a:rPr>
              <a:t>Now think about one student in that group who will struggle the most.</a:t>
            </a:r>
          </a:p>
          <a:p>
            <a:pPr marL="342900" indent="-342900">
              <a:buAutoNum type="arabicPeriod"/>
            </a:pPr>
            <a:r>
              <a:rPr lang="en-US" dirty="0">
                <a:latin typeface="Arial" panose="020B0604020202020204" pitchFamily="34" charset="0"/>
                <a:cs typeface="Arial" panose="020B0604020202020204" pitchFamily="34" charset="0"/>
              </a:rPr>
              <a:t>What are you going to do to help that student achieve?</a:t>
            </a:r>
          </a:p>
          <a:p>
            <a:pPr marL="342900" indent="-342900">
              <a:buAutoNum type="arabicPeriod"/>
            </a:pPr>
            <a:r>
              <a:rPr lang="en-US" dirty="0">
                <a:latin typeface="Arial" panose="020B0604020202020204" pitchFamily="34" charset="0"/>
                <a:cs typeface="Arial" panose="020B0604020202020204" pitchFamily="34" charset="0"/>
              </a:rPr>
              <a:t>Now bring the small group back into focus.  What are they accomplishing in your classroom right now?</a:t>
            </a:r>
          </a:p>
          <a:p>
            <a:pPr marL="342900" indent="-342900">
              <a:buAutoNum type="arabicPeriod"/>
            </a:pPr>
            <a:r>
              <a:rPr lang="en-US" dirty="0">
                <a:latin typeface="Arial" panose="020B0604020202020204" pitchFamily="34" charset="0"/>
                <a:cs typeface="Arial" panose="020B0604020202020204" pitchFamily="34" charset="0"/>
              </a:rPr>
              <a:t>Now bring the larger group back into focus.  What are they accomplishing while you are helping a small group achieve?</a:t>
            </a:r>
          </a:p>
          <a:p>
            <a:pPr marL="342900" indent="-342900">
              <a:buAutoNum type="arabicPeriod"/>
            </a:pPr>
            <a:r>
              <a:rPr lang="en-US" dirty="0">
                <a:latin typeface="Arial" panose="020B0604020202020204" pitchFamily="34" charset="0"/>
                <a:cs typeface="Arial" panose="020B0604020202020204" pitchFamily="34" charset="0"/>
              </a:rPr>
              <a:t>Open your eyes.</a:t>
            </a:r>
          </a:p>
          <a:p>
            <a:pPr marL="342900" indent="-342900">
              <a:buAutoNum type="arabicPeriod"/>
            </a:pPr>
            <a:r>
              <a:rPr lang="en-US" dirty="0">
                <a:latin typeface="Arial" panose="020B0604020202020204" pitchFamily="34" charset="0"/>
                <a:cs typeface="Arial" panose="020B0604020202020204" pitchFamily="34" charset="0"/>
              </a:rPr>
              <a:t>You have one minute to talk with a partner.  Tell them what you were experiencing emotionally and professionally.  They will have one minute to respond to you, and then one minute to share with you what they felt, then you will respond to them.</a:t>
            </a:r>
          </a:p>
          <a:p>
            <a:pPr marL="342900" indent="-342900">
              <a:buAutoNum type="arabicPeriod"/>
            </a:pPr>
            <a:r>
              <a:rPr lang="en-US" dirty="0">
                <a:latin typeface="Arial" panose="020B0604020202020204" pitchFamily="34" charset="0"/>
                <a:cs typeface="Arial" panose="020B0604020202020204" pitchFamily="34" charset="0"/>
              </a:rPr>
              <a:t>Your first of four minutes begins now.</a:t>
            </a:r>
          </a:p>
          <a:p>
            <a:pPr marL="342900" indent="-342900">
              <a:buAutoNum type="arabicPeriod"/>
            </a:pPr>
            <a:endParaRPr lang="en-US" dirty="0">
              <a:latin typeface="Georgia" panose="02040502050405020303" pitchFamily="18" charset="0"/>
            </a:endParaRPr>
          </a:p>
        </p:txBody>
      </p:sp>
    </p:spTree>
    <p:extLst>
      <p:ext uri="{BB962C8B-B14F-4D97-AF65-F5344CB8AC3E}">
        <p14:creationId xmlns:p14="http://schemas.microsoft.com/office/powerpoint/2010/main" val="2472939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F6EE1E8-5AF7-4D6E-8630-AE5FEA82351A}"/>
              </a:ext>
            </a:extLst>
          </p:cNvPr>
          <p:cNvSpPr/>
          <p:nvPr/>
        </p:nvSpPr>
        <p:spPr>
          <a:xfrm>
            <a:off x="0" y="849597"/>
            <a:ext cx="12192000" cy="355108"/>
          </a:xfrm>
          <a:prstGeom prst="rect">
            <a:avLst/>
          </a:prstGeom>
          <a:solidFill>
            <a:schemeClr val="accent1">
              <a:lumMod val="5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8B7B01B-6ABC-423D-8994-38E5D1BD75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438" y="290196"/>
            <a:ext cx="1371600" cy="561975"/>
          </a:xfrm>
          <a:prstGeom prst="rect">
            <a:avLst/>
          </a:prstGeom>
        </p:spPr>
      </p:pic>
      <p:sp>
        <p:nvSpPr>
          <p:cNvPr id="11" name="TextBox 10">
            <a:extLst>
              <a:ext uri="{FF2B5EF4-FFF2-40B4-BE49-F238E27FC236}">
                <a16:creationId xmlns:a16="http://schemas.microsoft.com/office/drawing/2014/main" id="{B360C0A4-A290-4268-9EC2-887F5589E5E8}"/>
              </a:ext>
            </a:extLst>
          </p:cNvPr>
          <p:cNvSpPr txBox="1"/>
          <p:nvPr/>
        </p:nvSpPr>
        <p:spPr>
          <a:xfrm>
            <a:off x="2254928" y="292965"/>
            <a:ext cx="6933460" cy="553998"/>
          </a:xfrm>
          <a:prstGeom prst="rect">
            <a:avLst/>
          </a:prstGeom>
          <a:noFill/>
        </p:spPr>
        <p:txBody>
          <a:bodyPr wrap="square" rtlCol="0">
            <a:spAutoFit/>
          </a:bodyPr>
          <a:lstStyle/>
          <a:p>
            <a:r>
              <a:rPr lang="en-US" sz="1500" b="1" cap="small" dirty="0">
                <a:latin typeface="Georgia" panose="02040502050405020303" pitchFamily="18" charset="0"/>
              </a:rPr>
              <a:t>South Atlantic Conference </a:t>
            </a:r>
            <a:r>
              <a:rPr lang="en-US" sz="1500" b="1" i="1" dirty="0">
                <a:latin typeface="Georgia" panose="02040502050405020303" pitchFamily="18" charset="0"/>
              </a:rPr>
              <a:t>of</a:t>
            </a:r>
            <a:r>
              <a:rPr lang="en-US" sz="1500" b="1" cap="small" dirty="0">
                <a:latin typeface="Georgia" panose="02040502050405020303" pitchFamily="18" charset="0"/>
              </a:rPr>
              <a:t> Seventh-day Adventists</a:t>
            </a:r>
          </a:p>
          <a:p>
            <a:r>
              <a:rPr lang="en-US" sz="1500" b="1" cap="small" dirty="0">
                <a:latin typeface="Georgia" panose="02040502050405020303" pitchFamily="18" charset="0"/>
              </a:rPr>
              <a:t>Office</a:t>
            </a:r>
            <a:r>
              <a:rPr lang="en-US" sz="1500" b="1" i="1" dirty="0">
                <a:latin typeface="Georgia" panose="02040502050405020303" pitchFamily="18" charset="0"/>
              </a:rPr>
              <a:t> of </a:t>
            </a:r>
            <a:r>
              <a:rPr lang="en-US" sz="1500" b="1" cap="small" dirty="0">
                <a:latin typeface="Georgia" panose="02040502050405020303" pitchFamily="18" charset="0"/>
              </a:rPr>
              <a:t>Education</a:t>
            </a:r>
          </a:p>
        </p:txBody>
      </p:sp>
      <p:sp>
        <p:nvSpPr>
          <p:cNvPr id="2" name="TextBox 1">
            <a:extLst>
              <a:ext uri="{FF2B5EF4-FFF2-40B4-BE49-F238E27FC236}">
                <a16:creationId xmlns:a16="http://schemas.microsoft.com/office/drawing/2014/main" id="{9B2F1EAA-3837-4379-BFA4-1657122D01ED}"/>
              </a:ext>
            </a:extLst>
          </p:cNvPr>
          <p:cNvSpPr txBox="1"/>
          <p:nvPr/>
        </p:nvSpPr>
        <p:spPr>
          <a:xfrm>
            <a:off x="5282214" y="846963"/>
            <a:ext cx="5424256" cy="323165"/>
          </a:xfrm>
          <a:prstGeom prst="rect">
            <a:avLst/>
          </a:prstGeom>
          <a:noFill/>
        </p:spPr>
        <p:txBody>
          <a:bodyPr wrap="square" rtlCol="0">
            <a:spAutoFit/>
          </a:bodyPr>
          <a:lstStyle/>
          <a:p>
            <a:pPr algn="r"/>
            <a:r>
              <a:rPr lang="en-US" sz="1500" dirty="0">
                <a:solidFill>
                  <a:schemeClr val="bg1"/>
                </a:solidFill>
                <a:latin typeface="Georgia" panose="02040502050405020303" pitchFamily="18" charset="0"/>
              </a:rPr>
              <a:t>Using Data Driven Instruction to Pick up the Pace</a:t>
            </a:r>
          </a:p>
        </p:txBody>
      </p:sp>
      <p:pic>
        <p:nvPicPr>
          <p:cNvPr id="4098" name="Picture 2" descr="Image result for data driven instruction graph tomlinson">
            <a:extLst>
              <a:ext uri="{FF2B5EF4-FFF2-40B4-BE49-F238E27FC236}">
                <a16:creationId xmlns:a16="http://schemas.microsoft.com/office/drawing/2014/main" id="{B59FC094-F4F2-4123-8881-C9AD9E89D02C}"/>
              </a:ext>
            </a:extLst>
          </p:cNvPr>
          <p:cNvPicPr>
            <a:picLocks noChangeAspect="1" noChangeArrowheads="1"/>
          </p:cNvPicPr>
          <p:nvPr/>
        </p:nvPicPr>
        <p:blipFill>
          <a:blip r:embed="rId3">
            <a:clrChange>
              <a:clrFrom>
                <a:srgbClr val="DAECF6"/>
              </a:clrFrom>
              <a:clrTo>
                <a:srgbClr val="DAECF6">
                  <a:alpha val="0"/>
                </a:srgbClr>
              </a:clrTo>
            </a:clrChange>
            <a:extLst>
              <a:ext uri="{28A0092B-C50C-407E-A947-70E740481C1C}">
                <a14:useLocalDpi xmlns:a14="http://schemas.microsoft.com/office/drawing/2010/main" val="0"/>
              </a:ext>
            </a:extLst>
          </a:blip>
          <a:srcRect/>
          <a:stretch>
            <a:fillRect/>
          </a:stretch>
        </p:blipFill>
        <p:spPr bwMode="auto">
          <a:xfrm>
            <a:off x="0" y="1204705"/>
            <a:ext cx="12192000" cy="565329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8411984-111A-4A5D-8C5A-857529B4D570}"/>
              </a:ext>
            </a:extLst>
          </p:cNvPr>
          <p:cNvSpPr txBox="1"/>
          <p:nvPr/>
        </p:nvSpPr>
        <p:spPr>
          <a:xfrm>
            <a:off x="314036" y="1294698"/>
            <a:ext cx="10788073" cy="369332"/>
          </a:xfrm>
          <a:prstGeom prst="rect">
            <a:avLst/>
          </a:prstGeom>
          <a:solidFill>
            <a:schemeClr val="bg1"/>
          </a:solidFill>
        </p:spPr>
        <p:txBody>
          <a:bodyPr wrap="square" rtlCol="0">
            <a:spAutoFit/>
          </a:bodyPr>
          <a:lstStyle/>
          <a:p>
            <a:pPr algn="ctr"/>
            <a:r>
              <a:rPr lang="en-US" b="1" dirty="0"/>
              <a:t>Data must drive instruction to enable the teacher to differentiate the  instruction.  Differentiation</a:t>
            </a:r>
          </a:p>
        </p:txBody>
      </p:sp>
      <p:pic>
        <p:nvPicPr>
          <p:cNvPr id="1026" name="Picture 2" descr="http://www.clker.com/cliparts/m/b/l/o/S/R/rainbow-circular-arrows-hi.png">
            <a:extLst>
              <a:ext uri="{FF2B5EF4-FFF2-40B4-BE49-F238E27FC236}">
                <a16:creationId xmlns:a16="http://schemas.microsoft.com/office/drawing/2014/main" id="{CC92FF3C-6A79-424B-90C6-50B17DC506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74899" y="724555"/>
            <a:ext cx="703929" cy="678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4337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F6EE1E8-5AF7-4D6E-8630-AE5FEA82351A}"/>
              </a:ext>
            </a:extLst>
          </p:cNvPr>
          <p:cNvSpPr/>
          <p:nvPr/>
        </p:nvSpPr>
        <p:spPr>
          <a:xfrm>
            <a:off x="0" y="849597"/>
            <a:ext cx="12192000" cy="355108"/>
          </a:xfrm>
          <a:prstGeom prst="rect">
            <a:avLst/>
          </a:prstGeom>
          <a:solidFill>
            <a:schemeClr val="accent1">
              <a:lumMod val="5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www.clker.com/cliparts/m/b/l/o/S/R/rainbow-circular-arrows-hi.png">
            <a:extLst>
              <a:ext uri="{FF2B5EF4-FFF2-40B4-BE49-F238E27FC236}">
                <a16:creationId xmlns:a16="http://schemas.microsoft.com/office/drawing/2014/main" id="{CC92FF3C-6A79-424B-90C6-50B17DC506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74899" y="724555"/>
            <a:ext cx="703929" cy="67811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38B7B01B-6ABC-423D-8994-38E5D1BD75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438" y="290196"/>
            <a:ext cx="1371600" cy="561975"/>
          </a:xfrm>
          <a:prstGeom prst="rect">
            <a:avLst/>
          </a:prstGeom>
        </p:spPr>
      </p:pic>
      <p:sp>
        <p:nvSpPr>
          <p:cNvPr id="11" name="TextBox 10">
            <a:extLst>
              <a:ext uri="{FF2B5EF4-FFF2-40B4-BE49-F238E27FC236}">
                <a16:creationId xmlns:a16="http://schemas.microsoft.com/office/drawing/2014/main" id="{B360C0A4-A290-4268-9EC2-887F5589E5E8}"/>
              </a:ext>
            </a:extLst>
          </p:cNvPr>
          <p:cNvSpPr txBox="1"/>
          <p:nvPr/>
        </p:nvSpPr>
        <p:spPr>
          <a:xfrm>
            <a:off x="2254928" y="292965"/>
            <a:ext cx="6933460" cy="553998"/>
          </a:xfrm>
          <a:prstGeom prst="rect">
            <a:avLst/>
          </a:prstGeom>
          <a:noFill/>
        </p:spPr>
        <p:txBody>
          <a:bodyPr wrap="square" rtlCol="0">
            <a:spAutoFit/>
          </a:bodyPr>
          <a:lstStyle/>
          <a:p>
            <a:r>
              <a:rPr lang="en-US" sz="1500" b="1" cap="small" dirty="0">
                <a:latin typeface="Georgia" panose="02040502050405020303" pitchFamily="18" charset="0"/>
              </a:rPr>
              <a:t>South Atlantic Conference </a:t>
            </a:r>
            <a:r>
              <a:rPr lang="en-US" sz="1500" b="1" i="1" dirty="0">
                <a:latin typeface="Georgia" panose="02040502050405020303" pitchFamily="18" charset="0"/>
              </a:rPr>
              <a:t>of</a:t>
            </a:r>
            <a:r>
              <a:rPr lang="en-US" sz="1500" b="1" cap="small" dirty="0">
                <a:latin typeface="Georgia" panose="02040502050405020303" pitchFamily="18" charset="0"/>
              </a:rPr>
              <a:t> Seventh-day Adventists</a:t>
            </a:r>
          </a:p>
          <a:p>
            <a:r>
              <a:rPr lang="en-US" sz="1500" b="1" cap="small" dirty="0">
                <a:latin typeface="Georgia" panose="02040502050405020303" pitchFamily="18" charset="0"/>
              </a:rPr>
              <a:t>Office</a:t>
            </a:r>
            <a:r>
              <a:rPr lang="en-US" sz="1500" b="1" i="1" dirty="0">
                <a:latin typeface="Georgia" panose="02040502050405020303" pitchFamily="18" charset="0"/>
              </a:rPr>
              <a:t> of </a:t>
            </a:r>
            <a:r>
              <a:rPr lang="en-US" sz="1500" b="1" cap="small" dirty="0">
                <a:latin typeface="Georgia" panose="02040502050405020303" pitchFamily="18" charset="0"/>
              </a:rPr>
              <a:t>Education</a:t>
            </a:r>
          </a:p>
        </p:txBody>
      </p:sp>
      <p:sp>
        <p:nvSpPr>
          <p:cNvPr id="2" name="TextBox 1">
            <a:extLst>
              <a:ext uri="{FF2B5EF4-FFF2-40B4-BE49-F238E27FC236}">
                <a16:creationId xmlns:a16="http://schemas.microsoft.com/office/drawing/2014/main" id="{9B2F1EAA-3837-4379-BFA4-1657122D01ED}"/>
              </a:ext>
            </a:extLst>
          </p:cNvPr>
          <p:cNvSpPr txBox="1"/>
          <p:nvPr/>
        </p:nvSpPr>
        <p:spPr>
          <a:xfrm>
            <a:off x="5282214" y="846963"/>
            <a:ext cx="5424256" cy="323165"/>
          </a:xfrm>
          <a:prstGeom prst="rect">
            <a:avLst/>
          </a:prstGeom>
          <a:noFill/>
        </p:spPr>
        <p:txBody>
          <a:bodyPr wrap="square" rtlCol="0">
            <a:spAutoFit/>
          </a:bodyPr>
          <a:lstStyle/>
          <a:p>
            <a:pPr algn="r"/>
            <a:r>
              <a:rPr lang="en-US" sz="1500" dirty="0">
                <a:solidFill>
                  <a:schemeClr val="bg1"/>
                </a:solidFill>
                <a:latin typeface="Georgia" panose="02040502050405020303" pitchFamily="18" charset="0"/>
              </a:rPr>
              <a:t>Using Data Driven Instruction to Pick up the Pace</a:t>
            </a:r>
          </a:p>
        </p:txBody>
      </p:sp>
      <p:pic>
        <p:nvPicPr>
          <p:cNvPr id="16388" name="Picture 4" descr="Image result for transformational leadership framework bill daggett">
            <a:extLst>
              <a:ext uri="{FF2B5EF4-FFF2-40B4-BE49-F238E27FC236}">
                <a16:creationId xmlns:a16="http://schemas.microsoft.com/office/drawing/2014/main" id="{9BB05372-0C32-4449-9463-4D2FA5194BB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257" r="2296" b="23634"/>
          <a:stretch/>
        </p:blipFill>
        <p:spPr bwMode="auto">
          <a:xfrm>
            <a:off x="172281" y="1329747"/>
            <a:ext cx="5724939" cy="5319531"/>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descr="Image result for transformational leadership framework bill daggett">
            <a:extLst>
              <a:ext uri="{FF2B5EF4-FFF2-40B4-BE49-F238E27FC236}">
                <a16:creationId xmlns:a16="http://schemas.microsoft.com/office/drawing/2014/main" id="{37AED61C-B21D-4DFB-9CBC-39A8A885BA2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7166"/>
          <a:stretch/>
        </p:blipFill>
        <p:spPr bwMode="auto">
          <a:xfrm>
            <a:off x="5366487" y="2802833"/>
            <a:ext cx="6719025" cy="166977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2AAC226-BDF9-459F-8E59-0858B3D0A87C}"/>
              </a:ext>
            </a:extLst>
          </p:cNvPr>
          <p:cNvSpPr txBox="1"/>
          <p:nvPr/>
        </p:nvSpPr>
        <p:spPr>
          <a:xfrm>
            <a:off x="9931740" y="4663761"/>
            <a:ext cx="2153772" cy="323165"/>
          </a:xfrm>
          <a:prstGeom prst="rect">
            <a:avLst/>
          </a:prstGeom>
          <a:noFill/>
        </p:spPr>
        <p:txBody>
          <a:bodyPr wrap="square" rtlCol="0">
            <a:spAutoFit/>
          </a:bodyPr>
          <a:lstStyle/>
          <a:p>
            <a:pPr algn="r"/>
            <a:r>
              <a:rPr lang="en-US" sz="1500" dirty="0">
                <a:latin typeface="Arial" panose="020B0604020202020204" pitchFamily="34" charset="0"/>
                <a:cs typeface="Arial" panose="020B0604020202020204" pitchFamily="34" charset="0"/>
              </a:rPr>
              <a:t>Bill Daggett, 2016</a:t>
            </a:r>
          </a:p>
        </p:txBody>
      </p:sp>
    </p:spTree>
    <p:extLst>
      <p:ext uri="{BB962C8B-B14F-4D97-AF65-F5344CB8AC3E}">
        <p14:creationId xmlns:p14="http://schemas.microsoft.com/office/powerpoint/2010/main" val="3271304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F6EE1E8-5AF7-4D6E-8630-AE5FEA82351A}"/>
              </a:ext>
            </a:extLst>
          </p:cNvPr>
          <p:cNvSpPr/>
          <p:nvPr/>
        </p:nvSpPr>
        <p:spPr>
          <a:xfrm>
            <a:off x="0" y="849597"/>
            <a:ext cx="12192000" cy="355108"/>
          </a:xfrm>
          <a:prstGeom prst="rect">
            <a:avLst/>
          </a:prstGeom>
          <a:solidFill>
            <a:schemeClr val="accent1">
              <a:lumMod val="5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www.clker.com/cliparts/m/b/l/o/S/R/rainbow-circular-arrows-hi.png">
            <a:extLst>
              <a:ext uri="{FF2B5EF4-FFF2-40B4-BE49-F238E27FC236}">
                <a16:creationId xmlns:a16="http://schemas.microsoft.com/office/drawing/2014/main" id="{CC92FF3C-6A79-424B-90C6-50B17DC506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74899" y="724555"/>
            <a:ext cx="703929" cy="67811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38B7B01B-6ABC-423D-8994-38E5D1BD75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438" y="290196"/>
            <a:ext cx="1371600" cy="561975"/>
          </a:xfrm>
          <a:prstGeom prst="rect">
            <a:avLst/>
          </a:prstGeom>
        </p:spPr>
      </p:pic>
      <p:sp>
        <p:nvSpPr>
          <p:cNvPr id="11" name="TextBox 10">
            <a:extLst>
              <a:ext uri="{FF2B5EF4-FFF2-40B4-BE49-F238E27FC236}">
                <a16:creationId xmlns:a16="http://schemas.microsoft.com/office/drawing/2014/main" id="{B360C0A4-A290-4268-9EC2-887F5589E5E8}"/>
              </a:ext>
            </a:extLst>
          </p:cNvPr>
          <p:cNvSpPr txBox="1"/>
          <p:nvPr/>
        </p:nvSpPr>
        <p:spPr>
          <a:xfrm>
            <a:off x="2254928" y="292965"/>
            <a:ext cx="6933460" cy="553998"/>
          </a:xfrm>
          <a:prstGeom prst="rect">
            <a:avLst/>
          </a:prstGeom>
          <a:noFill/>
        </p:spPr>
        <p:txBody>
          <a:bodyPr wrap="square" rtlCol="0">
            <a:spAutoFit/>
          </a:bodyPr>
          <a:lstStyle/>
          <a:p>
            <a:r>
              <a:rPr lang="en-US" sz="1500" b="1" cap="small" dirty="0">
                <a:latin typeface="Georgia" panose="02040502050405020303" pitchFamily="18" charset="0"/>
              </a:rPr>
              <a:t>South Atlantic Conference </a:t>
            </a:r>
            <a:r>
              <a:rPr lang="en-US" sz="1500" b="1" i="1" dirty="0">
                <a:latin typeface="Georgia" panose="02040502050405020303" pitchFamily="18" charset="0"/>
              </a:rPr>
              <a:t>of</a:t>
            </a:r>
            <a:r>
              <a:rPr lang="en-US" sz="1500" b="1" cap="small" dirty="0">
                <a:latin typeface="Georgia" panose="02040502050405020303" pitchFamily="18" charset="0"/>
              </a:rPr>
              <a:t> Seventh-day Adventists</a:t>
            </a:r>
          </a:p>
          <a:p>
            <a:r>
              <a:rPr lang="en-US" sz="1500" b="1" cap="small" dirty="0">
                <a:latin typeface="Georgia" panose="02040502050405020303" pitchFamily="18" charset="0"/>
              </a:rPr>
              <a:t>Office</a:t>
            </a:r>
            <a:r>
              <a:rPr lang="en-US" sz="1500" b="1" i="1" dirty="0">
                <a:latin typeface="Georgia" panose="02040502050405020303" pitchFamily="18" charset="0"/>
              </a:rPr>
              <a:t> of </a:t>
            </a:r>
            <a:r>
              <a:rPr lang="en-US" sz="1500" b="1" cap="small" dirty="0">
                <a:latin typeface="Georgia" panose="02040502050405020303" pitchFamily="18" charset="0"/>
              </a:rPr>
              <a:t>Education</a:t>
            </a:r>
          </a:p>
        </p:txBody>
      </p:sp>
      <p:sp>
        <p:nvSpPr>
          <p:cNvPr id="2" name="TextBox 1">
            <a:extLst>
              <a:ext uri="{FF2B5EF4-FFF2-40B4-BE49-F238E27FC236}">
                <a16:creationId xmlns:a16="http://schemas.microsoft.com/office/drawing/2014/main" id="{9B2F1EAA-3837-4379-BFA4-1657122D01ED}"/>
              </a:ext>
            </a:extLst>
          </p:cNvPr>
          <p:cNvSpPr txBox="1"/>
          <p:nvPr/>
        </p:nvSpPr>
        <p:spPr>
          <a:xfrm>
            <a:off x="5282214" y="846963"/>
            <a:ext cx="5424256" cy="323165"/>
          </a:xfrm>
          <a:prstGeom prst="rect">
            <a:avLst/>
          </a:prstGeom>
          <a:noFill/>
        </p:spPr>
        <p:txBody>
          <a:bodyPr wrap="square" rtlCol="0">
            <a:spAutoFit/>
          </a:bodyPr>
          <a:lstStyle/>
          <a:p>
            <a:pPr algn="r"/>
            <a:r>
              <a:rPr lang="en-US" sz="1500" dirty="0">
                <a:solidFill>
                  <a:schemeClr val="bg1"/>
                </a:solidFill>
                <a:latin typeface="Georgia" panose="02040502050405020303" pitchFamily="18" charset="0"/>
              </a:rPr>
              <a:t>Using Data Driven Instruction to Pick up the Pace</a:t>
            </a:r>
          </a:p>
        </p:txBody>
      </p:sp>
      <p:graphicFrame>
        <p:nvGraphicFramePr>
          <p:cNvPr id="7" name="Diagram 6">
            <a:extLst>
              <a:ext uri="{FF2B5EF4-FFF2-40B4-BE49-F238E27FC236}">
                <a16:creationId xmlns:a16="http://schemas.microsoft.com/office/drawing/2014/main" id="{8141AED0-B4CF-4000-A817-3C511EBCDE74}"/>
              </a:ext>
            </a:extLst>
          </p:cNvPr>
          <p:cNvGraphicFramePr/>
          <p:nvPr/>
        </p:nvGraphicFramePr>
        <p:xfrm>
          <a:off x="3581400" y="1587459"/>
          <a:ext cx="6665232" cy="457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Box 3">
            <a:extLst>
              <a:ext uri="{FF2B5EF4-FFF2-40B4-BE49-F238E27FC236}">
                <a16:creationId xmlns:a16="http://schemas.microsoft.com/office/drawing/2014/main" id="{351AFF81-5EC9-48B0-A8EF-3B7A522438BF}"/>
              </a:ext>
            </a:extLst>
          </p:cNvPr>
          <p:cNvSpPr txBox="1">
            <a:spLocks noChangeArrowheads="1"/>
          </p:cNvSpPr>
          <p:nvPr/>
        </p:nvSpPr>
        <p:spPr bwMode="auto">
          <a:xfrm>
            <a:off x="2057400" y="6400800"/>
            <a:ext cx="8458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Palatino Linotype" pitchFamily="18" charset="0"/>
                <a:ea typeface="MS PGothic" pitchFamily="34" charset="-128"/>
              </a:defRPr>
            </a:lvl1pPr>
            <a:lvl2pPr marL="742950" indent="-285750" eaLnBrk="0" hangingPunct="0">
              <a:defRPr sz="3200">
                <a:solidFill>
                  <a:schemeClr val="tx1"/>
                </a:solidFill>
                <a:latin typeface="Palatino Linotype" pitchFamily="18" charset="0"/>
                <a:ea typeface="MS PGothic" pitchFamily="34" charset="-128"/>
              </a:defRPr>
            </a:lvl2pPr>
            <a:lvl3pPr marL="1143000" indent="-228600" eaLnBrk="0" hangingPunct="0">
              <a:defRPr sz="3200">
                <a:solidFill>
                  <a:schemeClr val="tx1"/>
                </a:solidFill>
                <a:latin typeface="Palatino Linotype" pitchFamily="18" charset="0"/>
                <a:ea typeface="MS PGothic" pitchFamily="34" charset="-128"/>
              </a:defRPr>
            </a:lvl3pPr>
            <a:lvl4pPr marL="1600200" indent="-228600" eaLnBrk="0" hangingPunct="0">
              <a:defRPr sz="3200">
                <a:solidFill>
                  <a:schemeClr val="tx1"/>
                </a:solidFill>
                <a:latin typeface="Palatino Linotype" pitchFamily="18" charset="0"/>
                <a:ea typeface="MS PGothic" pitchFamily="34" charset="-128"/>
              </a:defRPr>
            </a:lvl4pPr>
            <a:lvl5pPr marL="2057400" indent="-228600" eaLnBrk="0" hangingPunct="0">
              <a:defRPr sz="3200">
                <a:solidFill>
                  <a:schemeClr val="tx1"/>
                </a:solidFill>
                <a:latin typeface="Palatino Linotype" pitchFamily="18" charset="0"/>
                <a:ea typeface="MS PGothic" pitchFamily="34" charset="-128"/>
              </a:defRPr>
            </a:lvl5pPr>
            <a:lvl6pPr marL="2514600" indent="-228600" eaLnBrk="0" fontAlgn="base" hangingPunct="0">
              <a:spcBef>
                <a:spcPct val="20000"/>
              </a:spcBef>
              <a:spcAft>
                <a:spcPct val="0"/>
              </a:spcAft>
              <a:buClr>
                <a:srgbClr val="75914D"/>
              </a:buClr>
              <a:buChar char="•"/>
              <a:defRPr sz="3200">
                <a:solidFill>
                  <a:schemeClr val="tx1"/>
                </a:solidFill>
                <a:latin typeface="Palatino Linotype" pitchFamily="18" charset="0"/>
                <a:ea typeface="MS PGothic" pitchFamily="34" charset="-128"/>
              </a:defRPr>
            </a:lvl6pPr>
            <a:lvl7pPr marL="2971800" indent="-228600" eaLnBrk="0" fontAlgn="base" hangingPunct="0">
              <a:spcBef>
                <a:spcPct val="20000"/>
              </a:spcBef>
              <a:spcAft>
                <a:spcPct val="0"/>
              </a:spcAft>
              <a:buClr>
                <a:srgbClr val="75914D"/>
              </a:buClr>
              <a:buChar char="•"/>
              <a:defRPr sz="3200">
                <a:solidFill>
                  <a:schemeClr val="tx1"/>
                </a:solidFill>
                <a:latin typeface="Palatino Linotype" pitchFamily="18" charset="0"/>
                <a:ea typeface="MS PGothic" pitchFamily="34" charset="-128"/>
              </a:defRPr>
            </a:lvl7pPr>
            <a:lvl8pPr marL="3429000" indent="-228600" eaLnBrk="0" fontAlgn="base" hangingPunct="0">
              <a:spcBef>
                <a:spcPct val="20000"/>
              </a:spcBef>
              <a:spcAft>
                <a:spcPct val="0"/>
              </a:spcAft>
              <a:buClr>
                <a:srgbClr val="75914D"/>
              </a:buClr>
              <a:buChar char="•"/>
              <a:defRPr sz="3200">
                <a:solidFill>
                  <a:schemeClr val="tx1"/>
                </a:solidFill>
                <a:latin typeface="Palatino Linotype" pitchFamily="18" charset="0"/>
                <a:ea typeface="MS PGothic" pitchFamily="34" charset="-128"/>
              </a:defRPr>
            </a:lvl8pPr>
            <a:lvl9pPr marL="3886200" indent="-228600" eaLnBrk="0" fontAlgn="base" hangingPunct="0">
              <a:spcBef>
                <a:spcPct val="20000"/>
              </a:spcBef>
              <a:spcAft>
                <a:spcPct val="0"/>
              </a:spcAft>
              <a:buClr>
                <a:srgbClr val="75914D"/>
              </a:buClr>
              <a:buChar char="•"/>
              <a:defRPr sz="3200">
                <a:solidFill>
                  <a:schemeClr val="tx1"/>
                </a:solidFill>
                <a:latin typeface="Palatino Linotype" pitchFamily="18" charset="0"/>
                <a:ea typeface="MS PGothic" pitchFamily="34" charset="-128"/>
              </a:defRPr>
            </a:lvl9pPr>
          </a:lstStyle>
          <a:p>
            <a:pPr algn="r" eaLnBrk="1" fontAlgn="base" hangingPunct="1">
              <a:spcBef>
                <a:spcPct val="20000"/>
              </a:spcBef>
              <a:spcAft>
                <a:spcPct val="0"/>
              </a:spcAft>
              <a:buClr>
                <a:srgbClr val="75914D"/>
              </a:buClr>
            </a:pPr>
            <a:r>
              <a:rPr lang="en-US" sz="1600">
                <a:solidFill>
                  <a:srgbClr val="000000"/>
                </a:solidFill>
                <a:latin typeface="Arial" pitchFamily="34" charset="0"/>
                <a:cs typeface="Arial" pitchFamily="34" charset="0"/>
              </a:rPr>
              <a:t>adapted from </a:t>
            </a:r>
            <a:r>
              <a:rPr lang="en-US" sz="1600" i="1">
                <a:solidFill>
                  <a:srgbClr val="000000"/>
                </a:solidFill>
                <a:latin typeface="Arial" pitchFamily="34" charset="0"/>
                <a:cs typeface="Arial" pitchFamily="34" charset="0"/>
              </a:rPr>
              <a:t>The Data Coach</a:t>
            </a:r>
            <a:r>
              <a:rPr lang="ja-JP" altLang="en-US" sz="1600" i="1">
                <a:solidFill>
                  <a:srgbClr val="000000"/>
                </a:solidFill>
                <a:latin typeface="Arial" pitchFamily="34" charset="0"/>
                <a:cs typeface="Arial" pitchFamily="34" charset="0"/>
              </a:rPr>
              <a:t>’</a:t>
            </a:r>
            <a:r>
              <a:rPr lang="en-US" altLang="ja-JP" sz="1600" i="1">
                <a:solidFill>
                  <a:srgbClr val="000000"/>
                </a:solidFill>
                <a:latin typeface="Arial" pitchFamily="34" charset="0"/>
                <a:cs typeface="Arial" pitchFamily="34" charset="0"/>
              </a:rPr>
              <a:t>s Guide to Improving Learning for All Students</a:t>
            </a:r>
            <a:r>
              <a:rPr lang="en-US" altLang="ja-JP" sz="1600">
                <a:solidFill>
                  <a:srgbClr val="000000"/>
                </a:solidFill>
                <a:latin typeface="Arial" pitchFamily="34" charset="0"/>
                <a:cs typeface="Arial" pitchFamily="34" charset="0"/>
              </a:rPr>
              <a:t>, p. 129</a:t>
            </a:r>
            <a:endParaRPr lang="en-US" sz="1600">
              <a:solidFill>
                <a:srgbClr val="000000"/>
              </a:solidFill>
              <a:latin typeface="Arial" pitchFamily="34" charset="0"/>
              <a:cs typeface="Arial" pitchFamily="34" charset="0"/>
            </a:endParaRPr>
          </a:p>
        </p:txBody>
      </p:sp>
      <p:sp>
        <p:nvSpPr>
          <p:cNvPr id="9" name="Up-Down Arrow 4">
            <a:extLst>
              <a:ext uri="{FF2B5EF4-FFF2-40B4-BE49-F238E27FC236}">
                <a16:creationId xmlns:a16="http://schemas.microsoft.com/office/drawing/2014/main" id="{3B7A57F3-5100-4520-85E9-7C35F033F7A4}"/>
              </a:ext>
            </a:extLst>
          </p:cNvPr>
          <p:cNvSpPr>
            <a:spLocks noChangeArrowheads="1"/>
          </p:cNvSpPr>
          <p:nvPr/>
        </p:nvSpPr>
        <p:spPr bwMode="auto">
          <a:xfrm>
            <a:off x="2514600" y="1905000"/>
            <a:ext cx="1219200" cy="3657600"/>
          </a:xfrm>
          <a:prstGeom prst="upDownArrow">
            <a:avLst>
              <a:gd name="adj1" fmla="val 50000"/>
              <a:gd name="adj2" fmla="val 50000"/>
            </a:avLst>
          </a:prstGeom>
          <a:solidFill>
            <a:srgbClr val="CCCCCC"/>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28575">
                <a:solidFill>
                  <a:srgbClr val="000000"/>
                </a:solidFill>
                <a:miter lim="800000"/>
                <a:headEnd/>
                <a:tailEnd/>
              </a14:hiddenLine>
            </a:ext>
          </a:extLst>
        </p:spPr>
        <p:txBody>
          <a:bodyPr anchor="ctr"/>
          <a:lstStyle/>
          <a:p>
            <a:pPr algn="ctr" fontAlgn="base">
              <a:spcBef>
                <a:spcPct val="20000"/>
              </a:spcBef>
              <a:spcAft>
                <a:spcPct val="0"/>
              </a:spcAft>
              <a:buClr>
                <a:srgbClr val="75914D"/>
              </a:buClr>
              <a:buFontTx/>
              <a:buChar char="•"/>
              <a:defRPr/>
            </a:pPr>
            <a:endParaRPr lang="en-US" sz="3200">
              <a:solidFill>
                <a:srgbClr val="C00000"/>
              </a:solidFill>
              <a:latin typeface="Palatino Linotype" pitchFamily="18" charset="0"/>
              <a:ea typeface="MS PGothic" pitchFamily="34" charset="-128"/>
            </a:endParaRPr>
          </a:p>
        </p:txBody>
      </p:sp>
      <p:sp>
        <p:nvSpPr>
          <p:cNvPr id="12" name="TextBox 6">
            <a:extLst>
              <a:ext uri="{FF2B5EF4-FFF2-40B4-BE49-F238E27FC236}">
                <a16:creationId xmlns:a16="http://schemas.microsoft.com/office/drawing/2014/main" id="{B22450CB-CB38-4767-BDD5-7A7DD15CE9CB}"/>
              </a:ext>
            </a:extLst>
          </p:cNvPr>
          <p:cNvSpPr txBox="1">
            <a:spLocks noChangeArrowheads="1"/>
          </p:cNvSpPr>
          <p:nvPr/>
        </p:nvSpPr>
        <p:spPr bwMode="auto">
          <a:xfrm>
            <a:off x="2362200" y="1524000"/>
            <a:ext cx="1447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3200">
                <a:solidFill>
                  <a:schemeClr val="tx1"/>
                </a:solidFill>
                <a:latin typeface="Palatino Linotype" pitchFamily="18" charset="0"/>
                <a:ea typeface="MS PGothic" pitchFamily="34" charset="-128"/>
              </a:defRPr>
            </a:lvl1pPr>
            <a:lvl2pPr marL="742950" indent="-285750" eaLnBrk="0" hangingPunct="0">
              <a:defRPr sz="3200">
                <a:solidFill>
                  <a:schemeClr val="tx1"/>
                </a:solidFill>
                <a:latin typeface="Palatino Linotype" pitchFamily="18" charset="0"/>
                <a:ea typeface="MS PGothic" pitchFamily="34" charset="-128"/>
              </a:defRPr>
            </a:lvl2pPr>
            <a:lvl3pPr marL="1143000" indent="-228600" eaLnBrk="0" hangingPunct="0">
              <a:defRPr sz="3200">
                <a:solidFill>
                  <a:schemeClr val="tx1"/>
                </a:solidFill>
                <a:latin typeface="Palatino Linotype" pitchFamily="18" charset="0"/>
                <a:ea typeface="MS PGothic" pitchFamily="34" charset="-128"/>
              </a:defRPr>
            </a:lvl3pPr>
            <a:lvl4pPr marL="1600200" indent="-228600" eaLnBrk="0" hangingPunct="0">
              <a:defRPr sz="3200">
                <a:solidFill>
                  <a:schemeClr val="tx1"/>
                </a:solidFill>
                <a:latin typeface="Palatino Linotype" pitchFamily="18" charset="0"/>
                <a:ea typeface="MS PGothic" pitchFamily="34" charset="-128"/>
              </a:defRPr>
            </a:lvl4pPr>
            <a:lvl5pPr marL="2057400" indent="-228600" eaLnBrk="0" hangingPunct="0">
              <a:defRPr sz="3200">
                <a:solidFill>
                  <a:schemeClr val="tx1"/>
                </a:solidFill>
                <a:latin typeface="Palatino Linotype" pitchFamily="18" charset="0"/>
                <a:ea typeface="MS PGothic" pitchFamily="34" charset="-128"/>
              </a:defRPr>
            </a:lvl5pPr>
            <a:lvl6pPr marL="2514600" indent="-228600" eaLnBrk="0" fontAlgn="base" hangingPunct="0">
              <a:spcBef>
                <a:spcPct val="20000"/>
              </a:spcBef>
              <a:spcAft>
                <a:spcPct val="0"/>
              </a:spcAft>
              <a:buClr>
                <a:srgbClr val="75914D"/>
              </a:buClr>
              <a:buChar char="•"/>
              <a:defRPr sz="3200">
                <a:solidFill>
                  <a:schemeClr val="tx1"/>
                </a:solidFill>
                <a:latin typeface="Palatino Linotype" pitchFamily="18" charset="0"/>
                <a:ea typeface="MS PGothic" pitchFamily="34" charset="-128"/>
              </a:defRPr>
            </a:lvl6pPr>
            <a:lvl7pPr marL="2971800" indent="-228600" eaLnBrk="0" fontAlgn="base" hangingPunct="0">
              <a:spcBef>
                <a:spcPct val="20000"/>
              </a:spcBef>
              <a:spcAft>
                <a:spcPct val="0"/>
              </a:spcAft>
              <a:buClr>
                <a:srgbClr val="75914D"/>
              </a:buClr>
              <a:buChar char="•"/>
              <a:defRPr sz="3200">
                <a:solidFill>
                  <a:schemeClr val="tx1"/>
                </a:solidFill>
                <a:latin typeface="Palatino Linotype" pitchFamily="18" charset="0"/>
                <a:ea typeface="MS PGothic" pitchFamily="34" charset="-128"/>
              </a:defRPr>
            </a:lvl7pPr>
            <a:lvl8pPr marL="3429000" indent="-228600" eaLnBrk="0" fontAlgn="base" hangingPunct="0">
              <a:spcBef>
                <a:spcPct val="20000"/>
              </a:spcBef>
              <a:spcAft>
                <a:spcPct val="0"/>
              </a:spcAft>
              <a:buClr>
                <a:srgbClr val="75914D"/>
              </a:buClr>
              <a:buChar char="•"/>
              <a:defRPr sz="3200">
                <a:solidFill>
                  <a:schemeClr val="tx1"/>
                </a:solidFill>
                <a:latin typeface="Palatino Linotype" pitchFamily="18" charset="0"/>
                <a:ea typeface="MS PGothic" pitchFamily="34" charset="-128"/>
              </a:defRPr>
            </a:lvl8pPr>
            <a:lvl9pPr marL="3886200" indent="-228600" eaLnBrk="0" fontAlgn="base" hangingPunct="0">
              <a:spcBef>
                <a:spcPct val="20000"/>
              </a:spcBef>
              <a:spcAft>
                <a:spcPct val="0"/>
              </a:spcAft>
              <a:buClr>
                <a:srgbClr val="75914D"/>
              </a:buClr>
              <a:buChar char="•"/>
              <a:defRPr sz="3200">
                <a:solidFill>
                  <a:schemeClr val="tx1"/>
                </a:solidFill>
                <a:latin typeface="Palatino Linotype" pitchFamily="18" charset="0"/>
                <a:ea typeface="MS PGothic" pitchFamily="34" charset="-128"/>
              </a:defRPr>
            </a:lvl9pPr>
          </a:lstStyle>
          <a:p>
            <a:pPr eaLnBrk="1" fontAlgn="base" hangingPunct="1">
              <a:spcBef>
                <a:spcPct val="20000"/>
              </a:spcBef>
              <a:spcAft>
                <a:spcPct val="0"/>
              </a:spcAft>
              <a:buClr>
                <a:srgbClr val="75914D"/>
              </a:buClr>
            </a:pPr>
            <a:r>
              <a:rPr lang="en-US" sz="2000">
                <a:solidFill>
                  <a:srgbClr val="669933"/>
                </a:solidFill>
                <a:latin typeface="Arial" pitchFamily="34" charset="0"/>
                <a:cs typeface="Arial" pitchFamily="34" charset="0"/>
              </a:rPr>
              <a:t>Less often</a:t>
            </a:r>
          </a:p>
        </p:txBody>
      </p:sp>
      <p:sp>
        <p:nvSpPr>
          <p:cNvPr id="13" name="TextBox 7">
            <a:extLst>
              <a:ext uri="{FF2B5EF4-FFF2-40B4-BE49-F238E27FC236}">
                <a16:creationId xmlns:a16="http://schemas.microsoft.com/office/drawing/2014/main" id="{212AB635-E189-4D86-9AC9-07585FF792BA}"/>
              </a:ext>
            </a:extLst>
          </p:cNvPr>
          <p:cNvSpPr txBox="1">
            <a:spLocks noChangeArrowheads="1"/>
          </p:cNvSpPr>
          <p:nvPr/>
        </p:nvSpPr>
        <p:spPr bwMode="auto">
          <a:xfrm>
            <a:off x="2362200" y="5562600"/>
            <a:ext cx="1447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Palatino Linotype" pitchFamily="18" charset="0"/>
                <a:ea typeface="MS PGothic" pitchFamily="34" charset="-128"/>
              </a:defRPr>
            </a:lvl1pPr>
            <a:lvl2pPr marL="742950" indent="-285750" eaLnBrk="0" hangingPunct="0">
              <a:defRPr sz="3200">
                <a:solidFill>
                  <a:schemeClr val="tx1"/>
                </a:solidFill>
                <a:latin typeface="Palatino Linotype" pitchFamily="18" charset="0"/>
                <a:ea typeface="MS PGothic" pitchFamily="34" charset="-128"/>
              </a:defRPr>
            </a:lvl2pPr>
            <a:lvl3pPr marL="1143000" indent="-228600" eaLnBrk="0" hangingPunct="0">
              <a:defRPr sz="3200">
                <a:solidFill>
                  <a:schemeClr val="tx1"/>
                </a:solidFill>
                <a:latin typeface="Palatino Linotype" pitchFamily="18" charset="0"/>
                <a:ea typeface="MS PGothic" pitchFamily="34" charset="-128"/>
              </a:defRPr>
            </a:lvl3pPr>
            <a:lvl4pPr marL="1600200" indent="-228600" eaLnBrk="0" hangingPunct="0">
              <a:defRPr sz="3200">
                <a:solidFill>
                  <a:schemeClr val="tx1"/>
                </a:solidFill>
                <a:latin typeface="Palatino Linotype" pitchFamily="18" charset="0"/>
                <a:ea typeface="MS PGothic" pitchFamily="34" charset="-128"/>
              </a:defRPr>
            </a:lvl4pPr>
            <a:lvl5pPr marL="2057400" indent="-228600" eaLnBrk="0" hangingPunct="0">
              <a:defRPr sz="3200">
                <a:solidFill>
                  <a:schemeClr val="tx1"/>
                </a:solidFill>
                <a:latin typeface="Palatino Linotype" pitchFamily="18" charset="0"/>
                <a:ea typeface="MS PGothic" pitchFamily="34" charset="-128"/>
              </a:defRPr>
            </a:lvl5pPr>
            <a:lvl6pPr marL="2514600" indent="-228600" eaLnBrk="0" fontAlgn="base" hangingPunct="0">
              <a:spcBef>
                <a:spcPct val="20000"/>
              </a:spcBef>
              <a:spcAft>
                <a:spcPct val="0"/>
              </a:spcAft>
              <a:buClr>
                <a:srgbClr val="75914D"/>
              </a:buClr>
              <a:buChar char="•"/>
              <a:defRPr sz="3200">
                <a:solidFill>
                  <a:schemeClr val="tx1"/>
                </a:solidFill>
                <a:latin typeface="Palatino Linotype" pitchFamily="18" charset="0"/>
                <a:ea typeface="MS PGothic" pitchFamily="34" charset="-128"/>
              </a:defRPr>
            </a:lvl6pPr>
            <a:lvl7pPr marL="2971800" indent="-228600" eaLnBrk="0" fontAlgn="base" hangingPunct="0">
              <a:spcBef>
                <a:spcPct val="20000"/>
              </a:spcBef>
              <a:spcAft>
                <a:spcPct val="0"/>
              </a:spcAft>
              <a:buClr>
                <a:srgbClr val="75914D"/>
              </a:buClr>
              <a:buChar char="•"/>
              <a:defRPr sz="3200">
                <a:solidFill>
                  <a:schemeClr val="tx1"/>
                </a:solidFill>
                <a:latin typeface="Palatino Linotype" pitchFamily="18" charset="0"/>
                <a:ea typeface="MS PGothic" pitchFamily="34" charset="-128"/>
              </a:defRPr>
            </a:lvl7pPr>
            <a:lvl8pPr marL="3429000" indent="-228600" eaLnBrk="0" fontAlgn="base" hangingPunct="0">
              <a:spcBef>
                <a:spcPct val="20000"/>
              </a:spcBef>
              <a:spcAft>
                <a:spcPct val="0"/>
              </a:spcAft>
              <a:buClr>
                <a:srgbClr val="75914D"/>
              </a:buClr>
              <a:buChar char="•"/>
              <a:defRPr sz="3200">
                <a:solidFill>
                  <a:schemeClr val="tx1"/>
                </a:solidFill>
                <a:latin typeface="Palatino Linotype" pitchFamily="18" charset="0"/>
                <a:ea typeface="MS PGothic" pitchFamily="34" charset="-128"/>
              </a:defRPr>
            </a:lvl8pPr>
            <a:lvl9pPr marL="3886200" indent="-228600" eaLnBrk="0" fontAlgn="base" hangingPunct="0">
              <a:spcBef>
                <a:spcPct val="20000"/>
              </a:spcBef>
              <a:spcAft>
                <a:spcPct val="0"/>
              </a:spcAft>
              <a:buClr>
                <a:srgbClr val="75914D"/>
              </a:buClr>
              <a:buChar char="•"/>
              <a:defRPr sz="3200">
                <a:solidFill>
                  <a:schemeClr val="tx1"/>
                </a:solidFill>
                <a:latin typeface="Palatino Linotype" pitchFamily="18" charset="0"/>
                <a:ea typeface="MS PGothic" pitchFamily="34" charset="-128"/>
              </a:defRPr>
            </a:lvl9pPr>
          </a:lstStyle>
          <a:p>
            <a:pPr eaLnBrk="1" fontAlgn="base" hangingPunct="1">
              <a:spcBef>
                <a:spcPct val="20000"/>
              </a:spcBef>
              <a:spcAft>
                <a:spcPct val="0"/>
              </a:spcAft>
              <a:buClr>
                <a:srgbClr val="75914D"/>
              </a:buClr>
            </a:pPr>
            <a:r>
              <a:rPr lang="en-US" sz="2000">
                <a:solidFill>
                  <a:srgbClr val="669933"/>
                </a:solidFill>
                <a:latin typeface="Arial" pitchFamily="34" charset="0"/>
                <a:cs typeface="Arial" pitchFamily="34" charset="0"/>
              </a:rPr>
              <a:t>More often</a:t>
            </a:r>
          </a:p>
        </p:txBody>
      </p:sp>
    </p:spTree>
    <p:extLst>
      <p:ext uri="{BB962C8B-B14F-4D97-AF65-F5344CB8AC3E}">
        <p14:creationId xmlns:p14="http://schemas.microsoft.com/office/powerpoint/2010/main" val="4470179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TotalTime>
  <Words>851</Words>
  <Application>Microsoft Office PowerPoint</Application>
  <PresentationFormat>Widescreen</PresentationFormat>
  <Paragraphs>137</Paragraphs>
  <Slides>18</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18</vt:i4>
      </vt:variant>
    </vt:vector>
  </HeadingPairs>
  <TitlesOfParts>
    <vt:vector size="31" baseType="lpstr">
      <vt:lpstr>MS PGothic</vt:lpstr>
      <vt:lpstr>MS PGothic</vt:lpstr>
      <vt:lpstr>Yu Gothic</vt:lpstr>
      <vt:lpstr>Abadi MT Condensed</vt:lpstr>
      <vt:lpstr>Arial</vt:lpstr>
      <vt:lpstr>Arial Narrow</vt:lpstr>
      <vt:lpstr>Calibri</vt:lpstr>
      <vt:lpstr>Calibri Light</vt:lpstr>
      <vt:lpstr>Georgia</vt:lpstr>
      <vt:lpstr>Palatino Linotype</vt:lpstr>
      <vt:lpstr>Viner Hand ITC</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Cookenmaster</dc:creator>
  <cp:lastModifiedBy>Michael Cookenmaster</cp:lastModifiedBy>
  <cp:revision>19</cp:revision>
  <dcterms:created xsi:type="dcterms:W3CDTF">2017-08-06T11:34:02Z</dcterms:created>
  <dcterms:modified xsi:type="dcterms:W3CDTF">2017-08-06T15:06:32Z</dcterms:modified>
</cp:coreProperties>
</file>